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Source Code Pro ExtraLight"/>
      <p:regular r:id="rId45"/>
      <p:bold r:id="rId46"/>
      <p:italic r:id="rId47"/>
      <p:boldItalic r:id="rId48"/>
    </p:embeddedFont>
    <p:embeddedFont>
      <p:font typeface="Amatic SC"/>
      <p:regular r:id="rId49"/>
      <p:bold r:id="rId50"/>
    </p:embeddedFont>
    <p:embeddedFont>
      <p:font typeface="Lobster"/>
      <p:regular r:id="rId51"/>
    </p:embeddedFont>
    <p:embeddedFont>
      <p:font typeface="Source Code Pro"/>
      <p:regular r:id="rId52"/>
      <p:bold r:id="rId53"/>
      <p:italic r:id="rId54"/>
      <p:boldItalic r:id="rId55"/>
    </p:embeddedFont>
    <p:embeddedFont>
      <p:font typeface="Merriweather"/>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2C02EF-3BDF-4B70-9FB1-37EC580E6B94}">
  <a:tblStyle styleId="{782C02EF-3BDF-4B70-9FB1-37EC580E6B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SourceCodeProExtraLight-bold.fntdata"/><Relationship Id="rId45" Type="http://schemas.openxmlformats.org/officeDocument/2006/relationships/font" Target="fonts/SourceCodeProExtra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CodeProExtraLight-boldItalic.fntdata"/><Relationship Id="rId47" Type="http://schemas.openxmlformats.org/officeDocument/2006/relationships/font" Target="fonts/SourceCodeProExtraLight-italic.fntdata"/><Relationship Id="rId49" Type="http://schemas.openxmlformats.org/officeDocument/2006/relationships/font" Target="fonts/AmaticSC-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obster-regular.fntdata"/><Relationship Id="rId50" Type="http://schemas.openxmlformats.org/officeDocument/2006/relationships/font" Target="fonts/AmaticSC-bold.fntdata"/><Relationship Id="rId53" Type="http://schemas.openxmlformats.org/officeDocument/2006/relationships/font" Target="fonts/SourceCodePro-bold.fntdata"/><Relationship Id="rId52" Type="http://schemas.openxmlformats.org/officeDocument/2006/relationships/font" Target="fonts/SourceCodePro-regular.fntdata"/><Relationship Id="rId11" Type="http://schemas.openxmlformats.org/officeDocument/2006/relationships/slide" Target="slides/slide5.xml"/><Relationship Id="rId55" Type="http://schemas.openxmlformats.org/officeDocument/2006/relationships/font" Target="fonts/SourceCodePro-boldItalic.fntdata"/><Relationship Id="rId10" Type="http://schemas.openxmlformats.org/officeDocument/2006/relationships/slide" Target="slides/slide4.xml"/><Relationship Id="rId54" Type="http://schemas.openxmlformats.org/officeDocument/2006/relationships/font" Target="fonts/SourceCodePro-italic.fntdata"/><Relationship Id="rId13" Type="http://schemas.openxmlformats.org/officeDocument/2006/relationships/slide" Target="slides/slide7.xml"/><Relationship Id="rId57" Type="http://schemas.openxmlformats.org/officeDocument/2006/relationships/font" Target="fonts/Merriweather-bold.fntdata"/><Relationship Id="rId12" Type="http://schemas.openxmlformats.org/officeDocument/2006/relationships/slide" Target="slides/slide6.xml"/><Relationship Id="rId56" Type="http://schemas.openxmlformats.org/officeDocument/2006/relationships/font" Target="fonts/Merriweather-regular.fntdata"/><Relationship Id="rId15" Type="http://schemas.openxmlformats.org/officeDocument/2006/relationships/slide" Target="slides/slide9.xml"/><Relationship Id="rId59" Type="http://schemas.openxmlformats.org/officeDocument/2006/relationships/font" Target="fonts/Merriweather-boldItalic.fntdata"/><Relationship Id="rId14" Type="http://schemas.openxmlformats.org/officeDocument/2006/relationships/slide" Target="slides/slide8.xml"/><Relationship Id="rId58" Type="http://schemas.openxmlformats.org/officeDocument/2006/relationships/font" Target="fonts/Merriweather-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97c7cf8a6_8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f97c7cf8a6_8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35913b8f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35913b8f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35913b8fd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f35913b8fd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377e9aab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f377e9aab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f377e9ab57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f377e9ab57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377e9ab5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377e9ab5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97c7cf8a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97c7cf8a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377e9ab5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377e9ab5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f377e9ab5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f377e9ab5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97c7cf8a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97c7cf8a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f377e9ab5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f377e9ab5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377e9aab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377e9aa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377e9aab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377e9aab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97c7cf8a6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97c7cf8a6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377e9ab5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377e9ab5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377e9ab5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377e9ab5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97c7cf8a6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97c7cf8a6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61a9733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61a9733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61a9733d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61a9733d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61a9733de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61a9733de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f61a9733de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f61a9733de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f35913b8f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f35913b8f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97c7cf8a6_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97c7cf8a6_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61a9733de_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61a9733de_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f61a9733de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f61a9733de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f61a9733de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f61a9733de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61a9733de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61a9733de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61a9733de_4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61a9733de_4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61a9733de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61a9733de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61a9733de_4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61a9733de_4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9c84465da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9c84465da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35913b8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f35913b8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377e9ab5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377e9ab5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377e9aab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377e9aab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61a9733de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61a9733de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61a9733de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61a9733de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97c7cf8a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97c7cf8a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 name="Shape 11"/>
        <p:cNvGrpSpPr/>
        <p:nvPr/>
      </p:nvGrpSpPr>
      <p:grpSpPr>
        <a:xfrm>
          <a:off x="0" y="0"/>
          <a:ext cx="0" cy="0"/>
          <a:chOff x="0" y="0"/>
          <a:chExt cx="0" cy="0"/>
        </a:xfrm>
      </p:grpSpPr>
      <p:sp>
        <p:nvSpPr>
          <p:cNvPr id="12" name="Google Shape;12;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4" name="Google Shape;14;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52" name="Google Shape;52;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sp>
        <p:nvSpPr>
          <p:cNvPr id="17" name="Google Shape;17;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1" name="Google Shape;21;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lvl1pPr lvl="0">
              <a:buNone/>
              <a:defRPr b="1" sz="1200">
                <a:solidFill>
                  <a:schemeClr val="lt1"/>
                </a:solidFill>
                <a:latin typeface="Amatic SC"/>
                <a:ea typeface="Amatic SC"/>
                <a:cs typeface="Amatic SC"/>
                <a:sym typeface="Amatic SC"/>
              </a:defRPr>
            </a:lvl1pPr>
            <a:lvl2pPr lvl="1">
              <a:buNone/>
              <a:defRPr b="1" sz="1200">
                <a:solidFill>
                  <a:schemeClr val="lt1"/>
                </a:solidFill>
                <a:latin typeface="Amatic SC"/>
                <a:ea typeface="Amatic SC"/>
                <a:cs typeface="Amatic SC"/>
                <a:sym typeface="Amatic SC"/>
              </a:defRPr>
            </a:lvl2pPr>
            <a:lvl3pPr lvl="2">
              <a:buNone/>
              <a:defRPr b="1" sz="1200">
                <a:solidFill>
                  <a:schemeClr val="lt1"/>
                </a:solidFill>
                <a:latin typeface="Amatic SC"/>
                <a:ea typeface="Amatic SC"/>
                <a:cs typeface="Amatic SC"/>
                <a:sym typeface="Amatic SC"/>
              </a:defRPr>
            </a:lvl3pPr>
            <a:lvl4pPr lvl="3">
              <a:buNone/>
              <a:defRPr b="1" sz="1200">
                <a:solidFill>
                  <a:schemeClr val="lt1"/>
                </a:solidFill>
                <a:latin typeface="Amatic SC"/>
                <a:ea typeface="Amatic SC"/>
                <a:cs typeface="Amatic SC"/>
                <a:sym typeface="Amatic SC"/>
              </a:defRPr>
            </a:lvl4pPr>
            <a:lvl5pPr lvl="4">
              <a:buNone/>
              <a:defRPr b="1" sz="1200">
                <a:solidFill>
                  <a:schemeClr val="lt1"/>
                </a:solidFill>
                <a:latin typeface="Amatic SC"/>
                <a:ea typeface="Amatic SC"/>
                <a:cs typeface="Amatic SC"/>
                <a:sym typeface="Amatic SC"/>
              </a:defRPr>
            </a:lvl5pPr>
            <a:lvl6pPr lvl="5">
              <a:buNone/>
              <a:defRPr b="1" sz="1200">
                <a:solidFill>
                  <a:schemeClr val="lt1"/>
                </a:solidFill>
                <a:latin typeface="Amatic SC"/>
                <a:ea typeface="Amatic SC"/>
                <a:cs typeface="Amatic SC"/>
                <a:sym typeface="Amatic SC"/>
              </a:defRPr>
            </a:lvl6pPr>
            <a:lvl7pPr lvl="6">
              <a:buNone/>
              <a:defRPr b="1" sz="1200">
                <a:solidFill>
                  <a:schemeClr val="lt1"/>
                </a:solidFill>
                <a:latin typeface="Amatic SC"/>
                <a:ea typeface="Amatic SC"/>
                <a:cs typeface="Amatic SC"/>
                <a:sym typeface="Amatic SC"/>
              </a:defRPr>
            </a:lvl7pPr>
            <a:lvl8pPr lvl="7">
              <a:buNone/>
              <a:defRPr b="1" sz="1200">
                <a:solidFill>
                  <a:schemeClr val="lt1"/>
                </a:solidFill>
                <a:latin typeface="Amatic SC"/>
                <a:ea typeface="Amatic SC"/>
                <a:cs typeface="Amatic SC"/>
                <a:sym typeface="Amatic SC"/>
              </a:defRPr>
            </a:lvl8pPr>
            <a:lvl9pPr lvl="8">
              <a:buNone/>
              <a:defRPr b="1" sz="1200">
                <a:solidFill>
                  <a:schemeClr val="lt1"/>
                </a:solidFill>
                <a:latin typeface="Amatic SC"/>
                <a:ea typeface="Amatic SC"/>
                <a:cs typeface="Amatic SC"/>
                <a:sym typeface="Amatic SC"/>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4"/>
          <p:cNvSpPr/>
          <p:nvPr/>
        </p:nvSpPr>
        <p:spPr>
          <a:xfrm rot="2894728">
            <a:off x="6547039" y="55813"/>
            <a:ext cx="4046757" cy="401783"/>
          </a:xfrm>
          <a:prstGeom prst="rect">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4" name="Google Shape;24;p4"/>
          <p:cNvSpPr/>
          <p:nvPr/>
        </p:nvSpPr>
        <p:spPr>
          <a:xfrm rot="2903423">
            <a:off x="7769599" y="-12350"/>
            <a:ext cx="2805052" cy="520845"/>
          </a:xfrm>
          <a:prstGeom prst="rect">
            <a:avLst/>
          </a:prstGeom>
          <a:solidFill>
            <a:srgbClr val="E69138"/>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 name="Google Shape;42;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43" name="Google Shape;43;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4" name="Google Shape;44;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5" name="Google Shape;45;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6" name="Google Shape;4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9" name="Google Shape;49;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de"/>
              <a:t>‹#›</a:t>
            </a:fld>
            <a:endParaRPr/>
          </a:p>
        </p:txBody>
      </p:sp>
      <p:sp>
        <p:nvSpPr>
          <p:cNvPr id="9" name="Google Shape;9;p1"/>
          <p:cNvSpPr/>
          <p:nvPr/>
        </p:nvSpPr>
        <p:spPr>
          <a:xfrm>
            <a:off x="-53750" y="4773150"/>
            <a:ext cx="9238200" cy="3936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0" name="Google Shape;10;p1"/>
          <p:cNvSpPr txBox="1"/>
          <p:nvPr/>
        </p:nvSpPr>
        <p:spPr>
          <a:xfrm>
            <a:off x="7074250" y="4796550"/>
            <a:ext cx="1802700" cy="309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de">
                <a:solidFill>
                  <a:schemeClr val="accent6"/>
                </a:solidFill>
              </a:rPr>
              <a:t> </a:t>
            </a:r>
            <a:r>
              <a:rPr lang="de">
                <a:solidFill>
                  <a:schemeClr val="accent6"/>
                </a:solidFill>
                <a:latin typeface="Amatic SC"/>
                <a:ea typeface="Amatic SC"/>
                <a:cs typeface="Amatic SC"/>
                <a:sym typeface="Amatic SC"/>
              </a:rPr>
              <a:t>“</a:t>
            </a:r>
            <a:r>
              <a:rPr lang="de">
                <a:solidFill>
                  <a:schemeClr val="lt1"/>
                </a:solidFill>
                <a:latin typeface="Amatic SC"/>
                <a:ea typeface="Amatic SC"/>
                <a:cs typeface="Amatic SC"/>
                <a:sym typeface="Amatic SC"/>
              </a:rPr>
              <a:t>Gig</a:t>
            </a:r>
            <a:r>
              <a:rPr lang="de">
                <a:solidFill>
                  <a:srgbClr val="E69138"/>
                </a:solidFill>
                <a:latin typeface="Amatic SC"/>
                <a:ea typeface="Amatic SC"/>
                <a:cs typeface="Amatic SC"/>
                <a:sym typeface="Amatic SC"/>
              </a:rPr>
              <a:t>C</a:t>
            </a:r>
            <a:r>
              <a:rPr lang="de">
                <a:solidFill>
                  <a:schemeClr val="lt1"/>
                </a:solidFill>
                <a:latin typeface="Amatic SC"/>
                <a:ea typeface="Amatic SC"/>
                <a:cs typeface="Amatic SC"/>
                <a:sym typeface="Amatic SC"/>
              </a:rPr>
              <a:t>onnect</a:t>
            </a:r>
            <a:r>
              <a:rPr lang="de">
                <a:solidFill>
                  <a:schemeClr val="accent6"/>
                </a:solidFill>
                <a:latin typeface="Amatic SC"/>
                <a:ea typeface="Amatic SC"/>
                <a:cs typeface="Amatic SC"/>
                <a:sym typeface="Amatic SC"/>
              </a:rPr>
              <a:t>”</a:t>
            </a:r>
            <a:r>
              <a:rPr lang="de">
                <a:solidFill>
                  <a:schemeClr val="accent6"/>
                </a:solidFill>
              </a:rPr>
              <a:t>         </a:t>
            </a:r>
            <a:endParaRPr>
              <a:solidFill>
                <a:schemeClr val="accent6"/>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az-online.de/Lokales/Havelland/Rhinow/24.-Antaris-in-Stoelln-Tausende-Menschen-aus-aller-Welt-stampfen-zum-Bass" TargetMode="External"/><Relationship Id="rId4" Type="http://schemas.openxmlformats.org/officeDocument/2006/relationships/image" Target="../media/image11.jpg"/><Relationship Id="rId5" Type="http://schemas.openxmlformats.org/officeDocument/2006/relationships/hyperlink" Target="https://www.cbc.ca/news/canada/british-columbia/bc-fans-celebrate-u2-joshua-tree-concert-1987-2017-1.4113385" TargetMode="External"/><Relationship Id="rId6" Type="http://schemas.openxmlformats.org/officeDocument/2006/relationships/image" Target="../media/image10.jpg"/><Relationship Id="rId7" Type="http://schemas.openxmlformats.org/officeDocument/2006/relationships/hyperlink" Target="https://www.bild.de/unterhaltung/musik/musik/das-sind-die-suessen-gewinner-24492598.bild.html#fromWall" TargetMode="External"/><Relationship Id="rId8"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cs.google.com/spreadsheets/d/1XrC4fqElHzNztmnNwlZLQwyPM32RGsFAcVPLe3_oXa8/edit?usp=sharing"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images.unsplash.com/photo-1548372290-8d01b6c8e78c?ixid=MnwxMjA3fDB8MHxzZWFyY2h8MTN8fG1hbnxlbnwwfHwwfHw%3D&amp;ixlib=rb-1.2.1&amp;auto=format&amp;fit=crop&amp;w=500&amp;q=60" TargetMode="External"/><Relationship Id="rId9"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hyperlink" Target="https://media.istockphoto.com/photos/fit-man-standing-outdoors-in-a-city-picture-id1299360127?b=1&amp;k=20&amp;m=1299360127&amp;s=170667a&amp;w=0&amp;h=1Rvw_UPTnj1LkB543cuCjiLM0xbIdjjin0rw6yaL8bc=" TargetMode="External"/><Relationship Id="rId7" Type="http://schemas.openxmlformats.org/officeDocument/2006/relationships/image" Target="../media/image16.png"/><Relationship Id="rId8" Type="http://schemas.openxmlformats.org/officeDocument/2006/relationships/hyperlink" Target="https://media.istockphoto.com/photos/mature-indian-man-messaging-on-smartphone-picture-id1319763646?b=1&amp;k=20&amp;m=1319763646&amp;s=170667a&amp;w=0&amp;h=zMs0mrSp1FI1zDQRsFaBet47q8dGTQsUUxo6ELBvZY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media.istockphoto.com/photos/young-indian-business-woman-entrepreneur-looking-at-camera-in-the-picture-id1279844456?b=1&amp;k=20&amp;m=1279844456&amp;s=170667a&amp;w=0&amp;h=6399KahGfe5Ls7K3fDy7GanXJYGt6muP01aMhzeUBPA=" TargetMode="External"/><Relationship Id="rId4" Type="http://schemas.openxmlformats.org/officeDocument/2006/relationships/image" Target="../media/image22.png"/><Relationship Id="rId11" Type="http://schemas.openxmlformats.org/officeDocument/2006/relationships/hyperlink" Target="https://media.istockphoto.com/photos/portrait-of-smiling-mixed-race-woman-looking-at-camera-picture-id1319763830?b=1&amp;k=20&amp;m=1319763830&amp;s=170667a&amp;w=0&amp;h=wE44n9yP1nrefeqv5DCl5mE3ouU01FNNHeZPR0yDCWA=" TargetMode="External"/><Relationship Id="rId10" Type="http://schemas.openxmlformats.org/officeDocument/2006/relationships/image" Target="../media/image13.png"/><Relationship Id="rId12" Type="http://schemas.openxmlformats.org/officeDocument/2006/relationships/image" Target="../media/image2.png"/><Relationship Id="rId9" Type="http://schemas.openxmlformats.org/officeDocument/2006/relationships/hyperlink" Target="https://media.istockphoto.com/photos/young-businesswoman-standing-in-the-corridor-picture-id1283362093?b=1&amp;k=20&amp;m=1283362093&amp;s=170667a&amp;w=0&amp;h=TrVSAILp38qGk6HYOmrAJrx4S-CDVHFOP0yJy_Uzihg=" TargetMode="External"/><Relationship Id="rId5" Type="http://schemas.openxmlformats.org/officeDocument/2006/relationships/hyperlink" Target="https://media.istockphoto.com/photos/latin-guy-is-smiling-while-typing-on-a-laptpop-picture-id1292488384?b=1&amp;k=20&amp;m=1292488384&amp;s=170667a&amp;w=0&amp;h=FXqr9nvBUwhqaYN5KOkBnccvf_hObJeDQFnuweSt2Po=" TargetMode="External"/><Relationship Id="rId6" Type="http://schemas.openxmlformats.org/officeDocument/2006/relationships/image" Target="../media/image7.png"/><Relationship Id="rId7" Type="http://schemas.openxmlformats.org/officeDocument/2006/relationships/hyperlink" Target="https://media.istockphoto.com/photos/portrait-of-a-thoughtful-woman-at-home-during-quarantine-picture-id1242508936?b=1&amp;k=20&amp;m=1242508936&amp;s=170667a&amp;w=0&amp;h=tQ9GJRn7SSkHv8DedMdFs3yrrLM-IvOgDVbDhIlH3W8=" TargetMode="External"/><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p:nvPr/>
        </p:nvSpPr>
        <p:spPr>
          <a:xfrm>
            <a:off x="13" y="3405150"/>
            <a:ext cx="9144000" cy="1723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1" name="Google Shape;61;p13"/>
          <p:cNvSpPr txBox="1"/>
          <p:nvPr>
            <p:ph type="ctrTitle"/>
          </p:nvPr>
        </p:nvSpPr>
        <p:spPr>
          <a:xfrm>
            <a:off x="0" y="3518250"/>
            <a:ext cx="9144000" cy="1497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de">
                <a:solidFill>
                  <a:schemeClr val="accent6"/>
                </a:solidFill>
              </a:rPr>
              <a:t>“</a:t>
            </a:r>
            <a:r>
              <a:rPr lang="de">
                <a:solidFill>
                  <a:schemeClr val="lt1"/>
                </a:solidFill>
              </a:rPr>
              <a:t>Gig</a:t>
            </a:r>
            <a:r>
              <a:rPr lang="de">
                <a:solidFill>
                  <a:srgbClr val="E69138"/>
                </a:solidFill>
              </a:rPr>
              <a:t>C</a:t>
            </a:r>
            <a:r>
              <a:rPr lang="de">
                <a:solidFill>
                  <a:schemeClr val="lt1"/>
                </a:solidFill>
              </a:rPr>
              <a:t>onnect</a:t>
            </a:r>
            <a:r>
              <a:rPr lang="de">
                <a:solidFill>
                  <a:schemeClr val="accent6"/>
                </a:solidFill>
              </a:rPr>
              <a:t>”</a:t>
            </a:r>
            <a:endParaRPr>
              <a:solidFill>
                <a:schemeClr val="accent6"/>
              </a:solidFill>
            </a:endParaRPr>
          </a:p>
        </p:txBody>
      </p:sp>
      <p:pic>
        <p:nvPicPr>
          <p:cNvPr id="62" name="Google Shape;62;p13"/>
          <p:cNvPicPr preferRelativeResize="0"/>
          <p:nvPr/>
        </p:nvPicPr>
        <p:blipFill>
          <a:blip r:embed="rId3">
            <a:alphaModFix/>
          </a:blip>
          <a:stretch>
            <a:fillRect/>
          </a:stretch>
        </p:blipFill>
        <p:spPr>
          <a:xfrm>
            <a:off x="1153988" y="88572"/>
            <a:ext cx="6836026" cy="32043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151" name="Google Shape;151;p22"/>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943275" y="176750"/>
            <a:ext cx="30051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Produktvision</a:t>
            </a:r>
            <a:endParaRPr/>
          </a:p>
        </p:txBody>
      </p:sp>
      <p:sp>
        <p:nvSpPr>
          <p:cNvPr id="157" name="Google Shape;157;p23"/>
          <p:cNvSpPr txBox="1"/>
          <p:nvPr>
            <p:ph idx="1" type="body"/>
          </p:nvPr>
        </p:nvSpPr>
        <p:spPr>
          <a:xfrm>
            <a:off x="252475" y="2734400"/>
            <a:ext cx="4011900" cy="3340200"/>
          </a:xfrm>
          <a:prstGeom prst="rect">
            <a:avLst/>
          </a:prstGeom>
        </p:spPr>
        <p:txBody>
          <a:bodyPr anchorCtr="0" anchor="t" bIns="91425" lIns="91425" spcFirstLastPara="1" rIns="91425" wrap="square" tIns="91425">
            <a:normAutofit/>
          </a:bodyPr>
          <a:lstStyle/>
          <a:p>
            <a:pPr indent="-279400" lvl="0" marL="457200" rtl="0" algn="l">
              <a:spcBef>
                <a:spcPts val="1200"/>
              </a:spcBef>
              <a:spcAft>
                <a:spcPts val="0"/>
              </a:spcAft>
              <a:buClr>
                <a:srgbClr val="000000"/>
              </a:buClr>
              <a:buSzPts val="800"/>
              <a:buFont typeface="Source Code Pro"/>
              <a:buChar char="●"/>
            </a:pPr>
            <a:r>
              <a:rPr lang="de" sz="800">
                <a:solidFill>
                  <a:srgbClr val="000000"/>
                </a:solidFill>
              </a:rPr>
              <a:t>Wer ist unsere Zielgruppe? Warum sollte diese Zielgruppe unser Produkt kaufen? </a:t>
            </a:r>
            <a:br>
              <a:rPr lang="de" sz="800">
                <a:solidFill>
                  <a:srgbClr val="000000"/>
                </a:solidFill>
              </a:rPr>
            </a:br>
            <a:r>
              <a:rPr lang="de" sz="800"/>
              <a:t>Menschen die auch während Pandemien nicht auf das Miteinander verzichten wollen. Gemeinsames erleben.</a:t>
            </a:r>
            <a:br>
              <a:rPr lang="de" sz="800"/>
            </a:br>
            <a:r>
              <a:rPr lang="de" sz="800"/>
              <a:t>Festivalgänger. Wir bieten das “Festivalerlebnis”</a:t>
            </a:r>
            <a:endParaRPr sz="800"/>
          </a:p>
          <a:p>
            <a:pPr indent="-279400" lvl="0" marL="457200" rtl="0" algn="l">
              <a:spcBef>
                <a:spcPts val="0"/>
              </a:spcBef>
              <a:spcAft>
                <a:spcPts val="0"/>
              </a:spcAft>
              <a:buClr>
                <a:srgbClr val="000000"/>
              </a:buClr>
              <a:buSzPts val="800"/>
              <a:buFont typeface="Source Code Pro"/>
              <a:buChar char="●"/>
            </a:pPr>
            <a:r>
              <a:rPr lang="de" sz="800">
                <a:solidFill>
                  <a:srgbClr val="000000"/>
                </a:solidFill>
              </a:rPr>
              <a:t>Welche Kundenbedürfnisse sollen mit dem Produkt befriedigt werden?</a:t>
            </a:r>
            <a:br>
              <a:rPr lang="de" sz="800">
                <a:solidFill>
                  <a:srgbClr val="000000"/>
                </a:solidFill>
              </a:rPr>
            </a:br>
            <a:r>
              <a:rPr lang="de" sz="800"/>
              <a:t>Das Gemeinschaftsgefühl von Festivals nach Hause bringen.</a:t>
            </a:r>
            <a:endParaRPr sz="800">
              <a:solidFill>
                <a:srgbClr val="000000"/>
              </a:solidFill>
            </a:endParaRPr>
          </a:p>
          <a:p>
            <a:pPr indent="-279400" lvl="0" marL="457200" rtl="0" algn="l">
              <a:spcBef>
                <a:spcPts val="0"/>
              </a:spcBef>
              <a:spcAft>
                <a:spcPts val="0"/>
              </a:spcAft>
              <a:buClr>
                <a:srgbClr val="000000"/>
              </a:buClr>
              <a:buSzPts val="800"/>
              <a:buFont typeface="Source Code Pro"/>
              <a:buChar char="●"/>
            </a:pPr>
            <a:r>
              <a:rPr lang="de" sz="800">
                <a:solidFill>
                  <a:srgbClr val="000000"/>
                </a:solidFill>
              </a:rPr>
              <a:t>Was sind die Mindestkriterien, die erfüllt sein müssen, damit das Produkt erfolgreich am Markt und somit bei der Zielgruppe platziert werden kann?</a:t>
            </a:r>
            <a:br>
              <a:rPr lang="de" sz="800">
                <a:solidFill>
                  <a:srgbClr val="000000"/>
                </a:solidFill>
              </a:rPr>
            </a:br>
            <a:r>
              <a:rPr lang="de" sz="800"/>
              <a:t>Das verbale Interagieren miteinander muss gegeben sein.</a:t>
            </a:r>
            <a:endParaRPr i="1" sz="1926">
              <a:solidFill>
                <a:srgbClr val="000000"/>
              </a:solidFill>
            </a:endParaRPr>
          </a:p>
          <a:p>
            <a:pPr indent="0" lvl="0" marL="0" rtl="0" algn="l">
              <a:spcBef>
                <a:spcPts val="1200"/>
              </a:spcBef>
              <a:spcAft>
                <a:spcPts val="1200"/>
              </a:spcAft>
              <a:buNone/>
            </a:pPr>
            <a:r>
              <a:t/>
            </a:r>
            <a:endParaRPr/>
          </a:p>
        </p:txBody>
      </p:sp>
      <p:sp>
        <p:nvSpPr>
          <p:cNvPr id="158" name="Google Shape;158;p23"/>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159" name="Google Shape;159;p23"/>
          <p:cNvSpPr/>
          <p:nvPr/>
        </p:nvSpPr>
        <p:spPr>
          <a:xfrm>
            <a:off x="446300" y="534625"/>
            <a:ext cx="7816775" cy="2098000"/>
          </a:xfrm>
          <a:prstGeom prst="flowChartPunchedTap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de" sz="1200"/>
              <a:t>Für Liebhaber von Live-Musik, die das Gemeinschaftsgefühl und die Atmosphäre von Live Events vermissen, ist </a:t>
            </a:r>
            <a:r>
              <a:rPr b="1" i="1" lang="de" sz="1200"/>
              <a:t>GigConnect </a:t>
            </a:r>
            <a:r>
              <a:rPr i="1" lang="de" sz="1200"/>
              <a:t>eine Online-Plattform auf der sie gemeinsam Live-Musik mit allen Sinnen überall erleben können.</a:t>
            </a:r>
            <a:endParaRPr i="1" sz="1200"/>
          </a:p>
          <a:p>
            <a:pPr indent="0" lvl="0" marL="0" rtl="0" algn="ctr">
              <a:lnSpc>
                <a:spcPct val="115000"/>
              </a:lnSpc>
              <a:spcBef>
                <a:spcPts val="0"/>
              </a:spcBef>
              <a:spcAft>
                <a:spcPts val="0"/>
              </a:spcAft>
              <a:buNone/>
            </a:pPr>
            <a:r>
              <a:t/>
            </a:r>
            <a:endParaRPr i="1" sz="1200"/>
          </a:p>
          <a:p>
            <a:pPr indent="0" lvl="0" marL="0" rtl="0" algn="ctr">
              <a:lnSpc>
                <a:spcPct val="115000"/>
              </a:lnSpc>
              <a:spcBef>
                <a:spcPts val="0"/>
              </a:spcBef>
              <a:spcAft>
                <a:spcPts val="0"/>
              </a:spcAft>
              <a:buNone/>
            </a:pPr>
            <a:r>
              <a:rPr i="1" lang="de" sz="1200"/>
              <a:t>Anders als konkurrierende Konzepte, wie YouTube/Facebook Live, erzeugen wir für den Nutzer</a:t>
            </a:r>
            <a:endParaRPr i="1" sz="1200"/>
          </a:p>
          <a:p>
            <a:pPr indent="0" lvl="0" marL="0" rtl="0" algn="ctr">
              <a:lnSpc>
                <a:spcPct val="115000"/>
              </a:lnSpc>
              <a:spcBef>
                <a:spcPts val="0"/>
              </a:spcBef>
              <a:spcAft>
                <a:spcPts val="0"/>
              </a:spcAft>
              <a:buNone/>
            </a:pPr>
            <a:r>
              <a:rPr i="1" lang="de" sz="1200"/>
              <a:t>eine Immersion in Form von einer audiovisuellen und interaktiven Erfahrung.</a:t>
            </a:r>
            <a:endParaRPr i="1" sz="1200"/>
          </a:p>
        </p:txBody>
      </p:sp>
      <p:sp>
        <p:nvSpPr>
          <p:cNvPr id="160" name="Google Shape;160;p23"/>
          <p:cNvSpPr txBox="1"/>
          <p:nvPr/>
        </p:nvSpPr>
        <p:spPr>
          <a:xfrm>
            <a:off x="4171300" y="2343150"/>
            <a:ext cx="4138800" cy="2432100"/>
          </a:xfrm>
          <a:prstGeom prst="rect">
            <a:avLst/>
          </a:prstGeom>
          <a:noFill/>
          <a:ln>
            <a:noFill/>
          </a:ln>
        </p:spPr>
        <p:txBody>
          <a:bodyPr anchorCtr="0" anchor="t" bIns="91425" lIns="91425" spcFirstLastPara="1" rIns="91425" wrap="square" tIns="91425">
            <a:spAutoFit/>
          </a:bodyPr>
          <a:lstStyle/>
          <a:p>
            <a:pPr indent="-279400" lvl="0" marL="457200" rtl="0" algn="l">
              <a:lnSpc>
                <a:spcPct val="115000"/>
              </a:lnSpc>
              <a:spcBef>
                <a:spcPts val="1200"/>
              </a:spcBef>
              <a:spcAft>
                <a:spcPts val="0"/>
              </a:spcAft>
              <a:buSzPts val="800"/>
              <a:buFont typeface="Source Code Pro"/>
              <a:buChar char="●"/>
            </a:pPr>
            <a:r>
              <a:rPr lang="de" sz="800">
                <a:latin typeface="Source Code Pro"/>
                <a:ea typeface="Source Code Pro"/>
                <a:cs typeface="Source Code Pro"/>
                <a:sym typeface="Source Code Pro"/>
              </a:rPr>
              <a:t>Was unterscheidet unser Produkt von den Produkten der Konkurrenz? Was sind wesentliche Eigenschaften, die sich unterscheiden und die Kunden vom Kauf überzeugen können?</a:t>
            </a:r>
            <a:br>
              <a:rPr lang="de" sz="800">
                <a:latin typeface="Source Code Pro"/>
                <a:ea typeface="Source Code Pro"/>
                <a:cs typeface="Source Code Pro"/>
                <a:sym typeface="Source Code Pro"/>
              </a:rPr>
            </a:br>
            <a:r>
              <a:rPr lang="de" sz="800">
                <a:solidFill>
                  <a:schemeClr val="dk2"/>
                </a:solidFill>
                <a:latin typeface="Source Code Pro"/>
                <a:ea typeface="Source Code Pro"/>
                <a:cs typeface="Source Code Pro"/>
                <a:sym typeface="Source Code Pro"/>
              </a:rPr>
              <a:t>Wir sind nicht nur ein reiner Streaming-Dienst wie Konkurrenzprodukte, sondern erzeugen das Festival-Erlebnis zusätzlich zur Musik.</a:t>
            </a:r>
            <a:br>
              <a:rPr lang="de" sz="800">
                <a:solidFill>
                  <a:schemeClr val="dk2"/>
                </a:solidFill>
                <a:latin typeface="Source Code Pro"/>
                <a:ea typeface="Source Code Pro"/>
                <a:cs typeface="Source Code Pro"/>
                <a:sym typeface="Source Code Pro"/>
              </a:rPr>
            </a:br>
            <a:r>
              <a:rPr lang="de" sz="800">
                <a:solidFill>
                  <a:schemeClr val="dk2"/>
                </a:solidFill>
                <a:latin typeface="Source Code Pro"/>
                <a:ea typeface="Source Code Pro"/>
                <a:cs typeface="Source Code Pro"/>
                <a:sym typeface="Source Code Pro"/>
              </a:rPr>
              <a:t>Wir zeigen nicht nur Konzerte sondern bringen das wahre Festivalfeeling direkt überall hin.</a:t>
            </a:r>
            <a:endParaRPr sz="800">
              <a:latin typeface="Source Code Pro"/>
              <a:ea typeface="Source Code Pro"/>
              <a:cs typeface="Source Code Pro"/>
              <a:sym typeface="Source Code Pro"/>
            </a:endParaRPr>
          </a:p>
          <a:p>
            <a:pPr indent="-279400" lvl="0" marL="457200" rtl="0" algn="l">
              <a:lnSpc>
                <a:spcPct val="115000"/>
              </a:lnSpc>
              <a:spcBef>
                <a:spcPts val="0"/>
              </a:spcBef>
              <a:spcAft>
                <a:spcPts val="0"/>
              </a:spcAft>
              <a:buSzPts val="800"/>
              <a:buFont typeface="Source Code Pro"/>
              <a:buChar char="●"/>
            </a:pPr>
            <a:r>
              <a:rPr lang="de" sz="800">
                <a:latin typeface="Source Code Pro"/>
                <a:ea typeface="Source Code Pro"/>
                <a:cs typeface="Source Code Pro"/>
                <a:sym typeface="Source Code Pro"/>
              </a:rPr>
              <a:t>Wie sehen Zeit und Budgetrahmen für das Projekt aus? Gibt es kritische Meilensteine, die zu erreichen sind?</a:t>
            </a:r>
            <a:br>
              <a:rPr lang="de" sz="800">
                <a:latin typeface="Source Code Pro"/>
                <a:ea typeface="Source Code Pro"/>
                <a:cs typeface="Source Code Pro"/>
                <a:sym typeface="Source Code Pro"/>
              </a:rPr>
            </a:br>
            <a:r>
              <a:rPr lang="de" sz="800">
                <a:solidFill>
                  <a:schemeClr val="dk2"/>
                </a:solidFill>
                <a:latin typeface="Source Code Pro"/>
                <a:ea typeface="Source Code Pro"/>
                <a:cs typeface="Source Code Pro"/>
                <a:sym typeface="Source Code Pro"/>
              </a:rPr>
              <a:t>Meilenstein 1: Atmosphäre zur Musik aufzubauen</a:t>
            </a:r>
            <a:br>
              <a:rPr lang="de" sz="800">
                <a:solidFill>
                  <a:schemeClr val="dk2"/>
                </a:solidFill>
                <a:latin typeface="Source Code Pro"/>
                <a:ea typeface="Source Code Pro"/>
                <a:cs typeface="Source Code Pro"/>
                <a:sym typeface="Source Code Pro"/>
              </a:rPr>
            </a:br>
            <a:r>
              <a:rPr lang="de" sz="800">
                <a:solidFill>
                  <a:schemeClr val="dk2"/>
                </a:solidFill>
                <a:latin typeface="Source Code Pro"/>
                <a:ea typeface="Source Code Pro"/>
                <a:cs typeface="Source Code Pro"/>
                <a:sym typeface="Source Code Pro"/>
              </a:rPr>
              <a:t>i) Interaktion mit anderen Festivalgängern während dem Liveauftritt - audio</a:t>
            </a:r>
            <a:br>
              <a:rPr lang="de" sz="800">
                <a:solidFill>
                  <a:schemeClr val="dk2"/>
                </a:solidFill>
                <a:latin typeface="Source Code Pro"/>
                <a:ea typeface="Source Code Pro"/>
                <a:cs typeface="Source Code Pro"/>
                <a:sym typeface="Source Code Pro"/>
              </a:rPr>
            </a:br>
            <a:r>
              <a:rPr lang="de" sz="800">
                <a:solidFill>
                  <a:schemeClr val="dk2"/>
                </a:solidFill>
                <a:latin typeface="Source Code Pro"/>
                <a:ea typeface="Source Code Pro"/>
                <a:cs typeface="Source Code Pro"/>
                <a:sym typeface="Source Code Pro"/>
              </a:rPr>
              <a:t>ii) Interaktion mit anderen Festivalgängern während dem Liveauftritt - audiovisuell</a:t>
            </a:r>
            <a:br>
              <a:rPr lang="de" sz="800">
                <a:solidFill>
                  <a:schemeClr val="dk2"/>
                </a:solidFill>
                <a:latin typeface="Source Code Pro"/>
                <a:ea typeface="Source Code Pro"/>
                <a:cs typeface="Source Code Pro"/>
                <a:sym typeface="Source Code Pro"/>
              </a:rPr>
            </a:br>
            <a:r>
              <a:rPr lang="de" sz="800">
                <a:solidFill>
                  <a:schemeClr val="dk2"/>
                </a:solidFill>
                <a:latin typeface="Source Code Pro"/>
                <a:ea typeface="Source Code Pro"/>
                <a:cs typeface="Source Code Pro"/>
                <a:sym typeface="Source Code Pro"/>
              </a:rPr>
              <a:t>iii) Berührung</a:t>
            </a:r>
            <a:endParaRPr sz="800">
              <a:latin typeface="Source Code Pro"/>
              <a:ea typeface="Source Code Pro"/>
              <a:cs typeface="Source Code Pro"/>
              <a:sym typeface="Source Code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76188" y="122400"/>
            <a:ext cx="4494000" cy="801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de"/>
              <a:t>Product Vision Board</a:t>
            </a:r>
            <a:endParaRPr/>
          </a:p>
        </p:txBody>
      </p:sp>
      <p:sp>
        <p:nvSpPr>
          <p:cNvPr id="166" name="Google Shape;166;p24"/>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167" name="Google Shape;167;p24"/>
          <p:cNvPicPr preferRelativeResize="0"/>
          <p:nvPr/>
        </p:nvPicPr>
        <p:blipFill>
          <a:blip r:embed="rId3">
            <a:alphaModFix/>
          </a:blip>
          <a:stretch>
            <a:fillRect/>
          </a:stretch>
        </p:blipFill>
        <p:spPr>
          <a:xfrm>
            <a:off x="1662288" y="778125"/>
            <a:ext cx="5819431" cy="391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p:nvPr/>
        </p:nvSpPr>
        <p:spPr>
          <a:xfrm>
            <a:off x="347675" y="365875"/>
            <a:ext cx="2123400" cy="4203000"/>
          </a:xfrm>
          <a:prstGeom prst="rect">
            <a:avLst/>
          </a:prstGeom>
          <a:solidFill>
            <a:srgbClr val="FF9900"/>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a:off x="2944625" y="805775"/>
            <a:ext cx="2826000" cy="3798600"/>
          </a:xfrm>
          <a:prstGeom prst="rect">
            <a:avLst/>
          </a:prstGeom>
          <a:solidFill>
            <a:srgbClr val="FF9900"/>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6082975" y="442025"/>
            <a:ext cx="2606400" cy="4162200"/>
          </a:xfrm>
          <a:prstGeom prst="rect">
            <a:avLst/>
          </a:prstGeom>
          <a:solidFill>
            <a:srgbClr val="FF9900"/>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txBox="1"/>
          <p:nvPr>
            <p:ph type="title"/>
          </p:nvPr>
        </p:nvSpPr>
        <p:spPr>
          <a:xfrm>
            <a:off x="1454675" y="86825"/>
            <a:ext cx="6263100" cy="801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de"/>
              <a:t>Personas</a:t>
            </a:r>
            <a:endParaRPr/>
          </a:p>
        </p:txBody>
      </p:sp>
      <p:sp>
        <p:nvSpPr>
          <p:cNvPr id="176" name="Google Shape;176;p25"/>
          <p:cNvSpPr txBox="1"/>
          <p:nvPr>
            <p:ph idx="1" type="body"/>
          </p:nvPr>
        </p:nvSpPr>
        <p:spPr>
          <a:xfrm>
            <a:off x="387900" y="2833575"/>
            <a:ext cx="2428200" cy="1931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de" sz="800">
                <a:solidFill>
                  <a:srgbClr val="000000"/>
                </a:solidFill>
                <a:latin typeface="Arial"/>
                <a:ea typeface="Arial"/>
                <a:cs typeface="Arial"/>
                <a:sym typeface="Arial"/>
              </a:rPr>
              <a:t>Dieter Duschnix (26)</a:t>
            </a:r>
            <a:endParaRPr b="1"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Zerspanungsmechaniker</a:t>
            </a:r>
            <a:endParaRPr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Extrovertierter Festivalgänger</a:t>
            </a:r>
            <a:endParaRPr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Bierliebhaber</a:t>
            </a:r>
            <a:endParaRPr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Single</a:t>
            </a:r>
            <a:endParaRPr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Großer Freundeskreis</a:t>
            </a:r>
            <a:endParaRPr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Lebenshungrig</a:t>
            </a:r>
            <a:endParaRPr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Auf der Suche nach Spaß</a:t>
            </a:r>
            <a:endParaRPr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Will neue Leute kennenlernen</a:t>
            </a:r>
            <a:endParaRPr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Fällt schnell die Decke auf den Kopf</a:t>
            </a:r>
            <a:endParaRPr sz="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de" sz="800">
                <a:solidFill>
                  <a:srgbClr val="000000"/>
                </a:solidFill>
                <a:latin typeface="Arial"/>
                <a:ea typeface="Arial"/>
                <a:cs typeface="Arial"/>
                <a:sym typeface="Arial"/>
              </a:rPr>
              <a:t>“Nur Rockmusik ist richtige Musik </a:t>
            </a:r>
            <a:r>
              <a:rPr b="1" lang="de" sz="1200">
                <a:solidFill>
                  <a:srgbClr val="000000"/>
                </a:solidFill>
                <a:highlight>
                  <a:srgbClr val="FFFFFF"/>
                </a:highlight>
                <a:latin typeface="Arial"/>
                <a:ea typeface="Arial"/>
                <a:cs typeface="Arial"/>
                <a:sym typeface="Arial"/>
              </a:rPr>
              <a:t>🤘</a:t>
            </a:r>
            <a:r>
              <a:rPr lang="de" sz="800">
                <a:solidFill>
                  <a:srgbClr val="000000"/>
                </a:solidFill>
                <a:latin typeface="Arial"/>
                <a:ea typeface="Arial"/>
                <a:cs typeface="Arial"/>
                <a:sym typeface="Arial"/>
              </a:rPr>
              <a:t>”</a:t>
            </a:r>
            <a:endParaRPr sz="800">
              <a:solidFill>
                <a:srgbClr val="000000"/>
              </a:solidFill>
              <a:latin typeface="Arial"/>
              <a:ea typeface="Arial"/>
              <a:cs typeface="Arial"/>
              <a:sym typeface="Arial"/>
            </a:endParaRPr>
          </a:p>
        </p:txBody>
      </p:sp>
      <p:pic>
        <p:nvPicPr>
          <p:cNvPr id="177" name="Google Shape;177;p25">
            <a:hlinkClick r:id="rId3"/>
          </p:cNvPr>
          <p:cNvPicPr preferRelativeResize="0"/>
          <p:nvPr/>
        </p:nvPicPr>
        <p:blipFill rotWithShape="1">
          <a:blip r:embed="rId4">
            <a:alphaModFix/>
          </a:blip>
          <a:srcRect b="19548" l="34849" r="28489" t="20097"/>
          <a:stretch/>
        </p:blipFill>
        <p:spPr>
          <a:xfrm>
            <a:off x="464100" y="529825"/>
            <a:ext cx="1865824" cy="2303751"/>
          </a:xfrm>
          <a:prstGeom prst="rect">
            <a:avLst/>
          </a:prstGeom>
          <a:noFill/>
          <a:ln>
            <a:noFill/>
          </a:ln>
        </p:spPr>
      </p:pic>
      <p:sp>
        <p:nvSpPr>
          <p:cNvPr id="178" name="Google Shape;178;p25"/>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179" name="Google Shape;179;p25">
            <a:hlinkClick r:id="rId5"/>
          </p:cNvPr>
          <p:cNvPicPr preferRelativeResize="0"/>
          <p:nvPr/>
        </p:nvPicPr>
        <p:blipFill rotWithShape="1">
          <a:blip r:embed="rId6">
            <a:alphaModFix/>
          </a:blip>
          <a:srcRect b="0" l="25534" r="15040" t="21278"/>
          <a:stretch/>
        </p:blipFill>
        <p:spPr>
          <a:xfrm>
            <a:off x="6574903" y="529825"/>
            <a:ext cx="1913997" cy="2303749"/>
          </a:xfrm>
          <a:prstGeom prst="rect">
            <a:avLst/>
          </a:prstGeom>
          <a:noFill/>
          <a:ln>
            <a:noFill/>
          </a:ln>
        </p:spPr>
      </p:pic>
      <p:pic>
        <p:nvPicPr>
          <p:cNvPr id="180" name="Google Shape;180;p25">
            <a:hlinkClick r:id="rId7"/>
          </p:cNvPr>
          <p:cNvPicPr preferRelativeResize="0"/>
          <p:nvPr/>
        </p:nvPicPr>
        <p:blipFill rotWithShape="1">
          <a:blip r:embed="rId8">
            <a:alphaModFix/>
          </a:blip>
          <a:srcRect b="27754" l="19766" r="12725" t="2476"/>
          <a:stretch/>
        </p:blipFill>
        <p:spPr>
          <a:xfrm>
            <a:off x="3550950" y="887825"/>
            <a:ext cx="1584899" cy="1945751"/>
          </a:xfrm>
          <a:prstGeom prst="rect">
            <a:avLst/>
          </a:prstGeom>
          <a:noFill/>
          <a:ln>
            <a:noFill/>
          </a:ln>
        </p:spPr>
      </p:pic>
      <p:sp>
        <p:nvSpPr>
          <p:cNvPr id="181" name="Google Shape;181;p25"/>
          <p:cNvSpPr txBox="1"/>
          <p:nvPr>
            <p:ph idx="1" type="body"/>
          </p:nvPr>
        </p:nvSpPr>
        <p:spPr>
          <a:xfrm>
            <a:off x="2812650" y="2833675"/>
            <a:ext cx="3061500" cy="17352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de" sz="800">
                <a:solidFill>
                  <a:srgbClr val="000000"/>
                </a:solidFill>
                <a:latin typeface="Arial"/>
                <a:ea typeface="Arial"/>
                <a:cs typeface="Arial"/>
                <a:sym typeface="Arial"/>
              </a:rPr>
              <a:t>Babsi Bieberlover (14)</a:t>
            </a:r>
            <a:endParaRPr b="1" sz="8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de" sz="800">
                <a:solidFill>
                  <a:srgbClr val="000000"/>
                </a:solidFill>
                <a:latin typeface="Arial"/>
                <a:ea typeface="Arial"/>
                <a:cs typeface="Arial"/>
                <a:sym typeface="Arial"/>
              </a:rPr>
              <a:t>Schülerin</a:t>
            </a:r>
            <a:endParaRPr sz="8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de" sz="800">
                <a:solidFill>
                  <a:srgbClr val="000000"/>
                </a:solidFill>
                <a:latin typeface="Arial"/>
                <a:ea typeface="Arial"/>
                <a:cs typeface="Arial"/>
                <a:sym typeface="Arial"/>
              </a:rPr>
              <a:t>Verbringt viel Zeit mit Freundinnen</a:t>
            </a:r>
            <a:endParaRPr sz="8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de" sz="800">
                <a:solidFill>
                  <a:srgbClr val="000000"/>
                </a:solidFill>
                <a:latin typeface="Arial"/>
                <a:ea typeface="Arial"/>
                <a:cs typeface="Arial"/>
                <a:sym typeface="Arial"/>
              </a:rPr>
              <a:t>Schüchtern aber offen für Neues</a:t>
            </a:r>
            <a:endParaRPr sz="8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de" sz="800">
                <a:solidFill>
                  <a:srgbClr val="000000"/>
                </a:solidFill>
                <a:latin typeface="Arial"/>
                <a:ea typeface="Arial"/>
                <a:cs typeface="Arial"/>
                <a:sym typeface="Arial"/>
              </a:rPr>
              <a:t>Liebt Tiere und setzt sich für die Umwelt ein</a:t>
            </a:r>
            <a:endParaRPr sz="8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de" sz="800">
                <a:solidFill>
                  <a:srgbClr val="000000"/>
                </a:solidFill>
                <a:latin typeface="Arial"/>
                <a:ea typeface="Arial"/>
                <a:cs typeface="Arial"/>
                <a:sym typeface="Arial"/>
              </a:rPr>
              <a:t>War mit ihrer Mama schon auf zwei Konzerten</a:t>
            </a:r>
            <a:endParaRPr sz="8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de" sz="800">
                <a:solidFill>
                  <a:srgbClr val="000000"/>
                </a:solidFill>
                <a:latin typeface="Arial"/>
                <a:ea typeface="Arial"/>
                <a:cs typeface="Arial"/>
                <a:sym typeface="Arial"/>
              </a:rPr>
              <a:t>Würde aber viel lieber alleine mit ihren Freundinnen auf Konzerte gehen, was die Eltern aber nicht erlauben</a:t>
            </a:r>
            <a:endParaRPr sz="8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de" sz="800">
                <a:solidFill>
                  <a:srgbClr val="000000"/>
                </a:solidFill>
                <a:latin typeface="Arial"/>
                <a:ea typeface="Arial"/>
                <a:cs typeface="Arial"/>
                <a:sym typeface="Arial"/>
              </a:rPr>
              <a:t>Würde gerne eine TikTok-Star werden</a:t>
            </a:r>
            <a:endParaRPr sz="8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de" sz="800">
                <a:solidFill>
                  <a:srgbClr val="000000"/>
                </a:solidFill>
                <a:latin typeface="Arial"/>
                <a:ea typeface="Arial"/>
                <a:cs typeface="Arial"/>
                <a:sym typeface="Arial"/>
              </a:rPr>
              <a:t>Geht gerne shoppen</a:t>
            </a:r>
            <a:endParaRPr sz="8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de" sz="800">
                <a:solidFill>
                  <a:srgbClr val="000000"/>
                </a:solidFill>
                <a:latin typeface="Arial"/>
                <a:ea typeface="Arial"/>
                <a:cs typeface="Arial"/>
                <a:sym typeface="Arial"/>
              </a:rPr>
              <a:t>“Billie Eilish ist so COOL!!! 💕”</a:t>
            </a:r>
            <a:endParaRPr sz="800">
              <a:solidFill>
                <a:srgbClr val="000000"/>
              </a:solidFill>
              <a:latin typeface="Arial"/>
              <a:ea typeface="Arial"/>
              <a:cs typeface="Arial"/>
              <a:sym typeface="Arial"/>
            </a:endParaRPr>
          </a:p>
        </p:txBody>
      </p:sp>
      <p:sp>
        <p:nvSpPr>
          <p:cNvPr id="182" name="Google Shape;182;p25"/>
          <p:cNvSpPr txBox="1"/>
          <p:nvPr>
            <p:ph idx="1" type="body"/>
          </p:nvPr>
        </p:nvSpPr>
        <p:spPr>
          <a:xfrm>
            <a:off x="6082975" y="2833675"/>
            <a:ext cx="2481900" cy="1735200"/>
          </a:xfrm>
          <a:prstGeom prst="rect">
            <a:avLst/>
          </a:prstGeom>
        </p:spPr>
        <p:txBody>
          <a:bodyPr anchorCtr="0" anchor="t" bIns="91425" lIns="91425" spcFirstLastPara="1" rIns="91425" wrap="square" tIns="91425">
            <a:normAutofit/>
          </a:bodyPr>
          <a:lstStyle/>
          <a:p>
            <a:pPr indent="0" lvl="0" marL="0" rtl="0" algn="r">
              <a:lnSpc>
                <a:spcPct val="115000"/>
              </a:lnSpc>
              <a:spcBef>
                <a:spcPts val="0"/>
              </a:spcBef>
              <a:spcAft>
                <a:spcPts val="0"/>
              </a:spcAft>
              <a:buNone/>
            </a:pPr>
            <a:r>
              <a:rPr b="1" lang="de" sz="800">
                <a:solidFill>
                  <a:srgbClr val="222222"/>
                </a:solidFill>
                <a:latin typeface="Arial"/>
                <a:ea typeface="Arial"/>
                <a:cs typeface="Arial"/>
                <a:sym typeface="Arial"/>
              </a:rPr>
              <a:t>Cordula Concerto (47)</a:t>
            </a:r>
            <a:endParaRPr b="1"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Personalmanagerin</a:t>
            </a:r>
            <a:endParaRPr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Mutter von 2 Kindern</a:t>
            </a:r>
            <a:endParaRPr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Hat sich vor 3 Jahren von ihrem Mann getrennt</a:t>
            </a:r>
            <a:endParaRPr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Auf der Suche nach einer neuen Beziehung</a:t>
            </a:r>
            <a:endParaRPr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Tut sich schwer, auf neue Leute zuzugehen</a:t>
            </a:r>
            <a:endParaRPr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Immer auf Achse</a:t>
            </a:r>
            <a:endParaRPr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Flippig aber tendenziell eher introvertiert</a:t>
            </a:r>
            <a:endParaRPr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Konzertbesuche sind ein Ausbruch aus dem Alltag</a:t>
            </a:r>
            <a:endParaRPr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Immer mit ihrer besten Freundin Karin unterwegs</a:t>
            </a:r>
            <a:endParaRPr sz="800">
              <a:solidFill>
                <a:srgbClr val="222222"/>
              </a:solidFill>
              <a:latin typeface="Arial"/>
              <a:ea typeface="Arial"/>
              <a:cs typeface="Arial"/>
              <a:sym typeface="Arial"/>
            </a:endParaRPr>
          </a:p>
          <a:p>
            <a:pPr indent="0" lvl="0" marL="0" rtl="0" algn="r">
              <a:lnSpc>
                <a:spcPct val="115000"/>
              </a:lnSpc>
              <a:spcBef>
                <a:spcPts val="0"/>
              </a:spcBef>
              <a:spcAft>
                <a:spcPts val="0"/>
              </a:spcAft>
              <a:buNone/>
            </a:pPr>
            <a:r>
              <a:rPr lang="de" sz="800">
                <a:solidFill>
                  <a:srgbClr val="222222"/>
                </a:solidFill>
                <a:latin typeface="Arial"/>
                <a:ea typeface="Arial"/>
                <a:cs typeface="Arial"/>
                <a:sym typeface="Arial"/>
              </a:rPr>
              <a:t>“Atemlos durch die Nacht 🥂”</a:t>
            </a:r>
            <a:endParaRPr sz="800">
              <a:solidFill>
                <a:srgbClr val="22222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Stakeholder Analyse aus der Sicht des Scrum-Masters</a:t>
            </a:r>
            <a:endParaRPr/>
          </a:p>
        </p:txBody>
      </p:sp>
      <p:sp>
        <p:nvSpPr>
          <p:cNvPr id="188" name="Google Shape;188;p26"/>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189" name="Google Shape;189;p26"/>
          <p:cNvPicPr preferRelativeResize="0"/>
          <p:nvPr/>
        </p:nvPicPr>
        <p:blipFill>
          <a:blip r:embed="rId3">
            <a:alphaModFix/>
          </a:blip>
          <a:stretch>
            <a:fillRect/>
          </a:stretch>
        </p:blipFill>
        <p:spPr>
          <a:xfrm>
            <a:off x="77850" y="1713950"/>
            <a:ext cx="8988300" cy="16492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Stakeholder Analyse aus der Sicht des Product-Owners</a:t>
            </a:r>
            <a:endParaRPr/>
          </a:p>
        </p:txBody>
      </p:sp>
      <p:sp>
        <p:nvSpPr>
          <p:cNvPr id="195" name="Google Shape;195;p27"/>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196" name="Google Shape;196;p27"/>
          <p:cNvPicPr preferRelativeResize="0"/>
          <p:nvPr/>
        </p:nvPicPr>
        <p:blipFill>
          <a:blip r:embed="rId3">
            <a:alphaModFix/>
          </a:blip>
          <a:stretch>
            <a:fillRect/>
          </a:stretch>
        </p:blipFill>
        <p:spPr>
          <a:xfrm>
            <a:off x="77838" y="1212500"/>
            <a:ext cx="8988320" cy="2746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8"/>
          <p:cNvPicPr preferRelativeResize="0"/>
          <p:nvPr/>
        </p:nvPicPr>
        <p:blipFill>
          <a:blip r:embed="rId3">
            <a:alphaModFix/>
          </a:blip>
          <a:stretch>
            <a:fillRect/>
          </a:stretch>
        </p:blipFill>
        <p:spPr>
          <a:xfrm>
            <a:off x="93775" y="62400"/>
            <a:ext cx="4926375" cy="2604050"/>
          </a:xfrm>
          <a:prstGeom prst="rect">
            <a:avLst/>
          </a:prstGeom>
          <a:noFill/>
          <a:ln>
            <a:noFill/>
          </a:ln>
        </p:spPr>
      </p:pic>
      <p:sp>
        <p:nvSpPr>
          <p:cNvPr id="202" name="Google Shape;202;p28"/>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203" name="Google Shape;203;p28"/>
          <p:cNvPicPr preferRelativeResize="0"/>
          <p:nvPr/>
        </p:nvPicPr>
        <p:blipFill>
          <a:blip r:embed="rId4">
            <a:alphaModFix/>
          </a:blip>
          <a:stretch>
            <a:fillRect/>
          </a:stretch>
        </p:blipFill>
        <p:spPr>
          <a:xfrm>
            <a:off x="4351526" y="2079250"/>
            <a:ext cx="4687024" cy="2682950"/>
          </a:xfrm>
          <a:prstGeom prst="rect">
            <a:avLst/>
          </a:prstGeom>
          <a:noFill/>
          <a:ln>
            <a:noFill/>
          </a:ln>
        </p:spPr>
      </p:pic>
      <p:cxnSp>
        <p:nvCxnSpPr>
          <p:cNvPr id="204" name="Google Shape;204;p28"/>
          <p:cNvCxnSpPr/>
          <p:nvPr/>
        </p:nvCxnSpPr>
        <p:spPr>
          <a:xfrm>
            <a:off x="4264400" y="2071925"/>
            <a:ext cx="735900" cy="16800"/>
          </a:xfrm>
          <a:prstGeom prst="straightConnector1">
            <a:avLst/>
          </a:prstGeom>
          <a:noFill/>
          <a:ln cap="flat" cmpd="sng" w="76200">
            <a:solidFill>
              <a:schemeClr val="lt1"/>
            </a:solidFill>
            <a:prstDash val="solid"/>
            <a:round/>
            <a:headEnd len="med" w="med" type="none"/>
            <a:tailEnd len="med" w="med" type="none"/>
          </a:ln>
        </p:spPr>
      </p:cxnSp>
      <p:cxnSp>
        <p:nvCxnSpPr>
          <p:cNvPr id="205" name="Google Shape;205;p28"/>
          <p:cNvCxnSpPr/>
          <p:nvPr/>
        </p:nvCxnSpPr>
        <p:spPr>
          <a:xfrm>
            <a:off x="4333338" y="2071925"/>
            <a:ext cx="7200" cy="59220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311700" y="140450"/>
            <a:ext cx="36270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Stärken und Schwächen</a:t>
            </a:r>
            <a:endParaRPr/>
          </a:p>
        </p:txBody>
      </p:sp>
      <p:sp>
        <p:nvSpPr>
          <p:cNvPr id="211" name="Google Shape;211;p29"/>
          <p:cNvSpPr txBox="1"/>
          <p:nvPr>
            <p:ph idx="1" type="body"/>
          </p:nvPr>
        </p:nvSpPr>
        <p:spPr>
          <a:xfrm>
            <a:off x="311700" y="789050"/>
            <a:ext cx="3864600" cy="3976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de" sz="1165" u="sng">
                <a:solidFill>
                  <a:schemeClr val="accent6"/>
                </a:solidFill>
              </a:rPr>
              <a:t>Stärken:</a:t>
            </a:r>
            <a:endParaRPr b="1" sz="1165" u="sng">
              <a:solidFill>
                <a:schemeClr val="accent6"/>
              </a:solidFill>
            </a:endParaRPr>
          </a:p>
          <a:p>
            <a:pPr indent="-302577" lvl="0" marL="457200" rtl="0" algn="l">
              <a:lnSpc>
                <a:spcPct val="95000"/>
              </a:lnSpc>
              <a:spcBef>
                <a:spcPts val="1200"/>
              </a:spcBef>
              <a:spcAft>
                <a:spcPts val="0"/>
              </a:spcAft>
              <a:buSzPts val="1165"/>
              <a:buChar char="●"/>
            </a:pPr>
            <a:r>
              <a:rPr lang="de" sz="1165"/>
              <a:t>Agiles Arbeiten - hohe Flexibilität</a:t>
            </a:r>
            <a:endParaRPr sz="1165"/>
          </a:p>
          <a:p>
            <a:pPr indent="-302577" lvl="0" marL="457200" rtl="0" algn="l">
              <a:lnSpc>
                <a:spcPct val="95000"/>
              </a:lnSpc>
              <a:spcBef>
                <a:spcPts val="0"/>
              </a:spcBef>
              <a:spcAft>
                <a:spcPts val="0"/>
              </a:spcAft>
              <a:buSzPts val="1165"/>
              <a:buChar char="●"/>
            </a:pPr>
            <a:r>
              <a:rPr lang="de" sz="1165"/>
              <a:t>Motiviertes Team das voll hinter dem Produkt steht</a:t>
            </a:r>
            <a:endParaRPr sz="1165"/>
          </a:p>
          <a:p>
            <a:pPr indent="-302577" lvl="0" marL="457200" rtl="0" algn="l">
              <a:lnSpc>
                <a:spcPct val="95000"/>
              </a:lnSpc>
              <a:spcBef>
                <a:spcPts val="0"/>
              </a:spcBef>
              <a:spcAft>
                <a:spcPts val="0"/>
              </a:spcAft>
              <a:buSzPts val="1165"/>
              <a:buChar char="●"/>
            </a:pPr>
            <a:r>
              <a:rPr lang="de" sz="1165"/>
              <a:t>Flache Hierarchien</a:t>
            </a:r>
            <a:endParaRPr sz="1165"/>
          </a:p>
          <a:p>
            <a:pPr indent="-302577" lvl="0" marL="457200" rtl="0" algn="l">
              <a:lnSpc>
                <a:spcPct val="95000"/>
              </a:lnSpc>
              <a:spcBef>
                <a:spcPts val="0"/>
              </a:spcBef>
              <a:spcAft>
                <a:spcPts val="0"/>
              </a:spcAft>
              <a:buSzPts val="1165"/>
              <a:buChar char="●"/>
            </a:pPr>
            <a:r>
              <a:rPr lang="de" sz="1165"/>
              <a:t>Team Kompetenzen genau auf das Produkt ausgelegt</a:t>
            </a:r>
            <a:endParaRPr sz="1165"/>
          </a:p>
          <a:p>
            <a:pPr indent="-302577" lvl="0" marL="457200" rtl="0" algn="l">
              <a:lnSpc>
                <a:spcPct val="95000"/>
              </a:lnSpc>
              <a:spcBef>
                <a:spcPts val="0"/>
              </a:spcBef>
              <a:spcAft>
                <a:spcPts val="0"/>
              </a:spcAft>
              <a:buSzPts val="1165"/>
              <a:buChar char="●"/>
            </a:pPr>
            <a:r>
              <a:rPr lang="de" sz="1165"/>
              <a:t>nicht abhängig von Zulieferern</a:t>
            </a:r>
            <a:endParaRPr sz="1165"/>
          </a:p>
          <a:p>
            <a:pPr indent="-302577" lvl="0" marL="457200" rtl="0" algn="l">
              <a:lnSpc>
                <a:spcPct val="95000"/>
              </a:lnSpc>
              <a:spcBef>
                <a:spcPts val="0"/>
              </a:spcBef>
              <a:spcAft>
                <a:spcPts val="0"/>
              </a:spcAft>
              <a:buSzPts val="1165"/>
              <a:buChar char="●"/>
            </a:pPr>
            <a:r>
              <a:rPr lang="de" sz="1165"/>
              <a:t>Innovatives, zukunftsfähiges, einzigartiges Produkt</a:t>
            </a:r>
            <a:endParaRPr sz="1165"/>
          </a:p>
          <a:p>
            <a:pPr indent="0" lvl="0" marL="0" rtl="0" algn="l">
              <a:lnSpc>
                <a:spcPct val="95000"/>
              </a:lnSpc>
              <a:spcBef>
                <a:spcPts val="1200"/>
              </a:spcBef>
              <a:spcAft>
                <a:spcPts val="0"/>
              </a:spcAft>
              <a:buNone/>
            </a:pPr>
            <a:r>
              <a:rPr b="1" lang="de" sz="1165" u="sng">
                <a:solidFill>
                  <a:schemeClr val="accent6"/>
                </a:solidFill>
              </a:rPr>
              <a:t>Schwächen:</a:t>
            </a:r>
            <a:endParaRPr b="1" sz="1165" u="sng">
              <a:solidFill>
                <a:schemeClr val="accent6"/>
              </a:solidFill>
            </a:endParaRPr>
          </a:p>
          <a:p>
            <a:pPr indent="-302577" lvl="0" marL="457200" rtl="0" algn="l">
              <a:lnSpc>
                <a:spcPct val="95000"/>
              </a:lnSpc>
              <a:spcBef>
                <a:spcPts val="1200"/>
              </a:spcBef>
              <a:spcAft>
                <a:spcPts val="0"/>
              </a:spcAft>
              <a:buSzPts val="1165"/>
              <a:buChar char="●"/>
            </a:pPr>
            <a:r>
              <a:rPr lang="de" sz="1165"/>
              <a:t>relativ kleines Unternehmen</a:t>
            </a:r>
            <a:endParaRPr sz="1165"/>
          </a:p>
          <a:p>
            <a:pPr indent="-302577" lvl="1" marL="914400" rtl="0" algn="l">
              <a:lnSpc>
                <a:spcPct val="95000"/>
              </a:lnSpc>
              <a:spcBef>
                <a:spcPts val="0"/>
              </a:spcBef>
              <a:spcAft>
                <a:spcPts val="0"/>
              </a:spcAft>
              <a:buSzPts val="1165"/>
              <a:buChar char="○"/>
            </a:pPr>
            <a:r>
              <a:rPr lang="de" sz="1165"/>
              <a:t>Wettbewerbsfähigkeit/Reichweite</a:t>
            </a:r>
            <a:endParaRPr sz="1165"/>
          </a:p>
          <a:p>
            <a:pPr indent="-302577" lvl="0" marL="457200" rtl="0" algn="l">
              <a:lnSpc>
                <a:spcPct val="95000"/>
              </a:lnSpc>
              <a:spcBef>
                <a:spcPts val="0"/>
              </a:spcBef>
              <a:spcAft>
                <a:spcPts val="0"/>
              </a:spcAft>
              <a:buSzPts val="1165"/>
              <a:buChar char="●"/>
            </a:pPr>
            <a:r>
              <a:rPr lang="de" sz="1165"/>
              <a:t>abhängig von externen Investoren</a:t>
            </a:r>
            <a:endParaRPr sz="1165"/>
          </a:p>
          <a:p>
            <a:pPr indent="-302577" lvl="0" marL="457200" rtl="0" algn="l">
              <a:lnSpc>
                <a:spcPct val="95000"/>
              </a:lnSpc>
              <a:spcBef>
                <a:spcPts val="0"/>
              </a:spcBef>
              <a:spcAft>
                <a:spcPts val="0"/>
              </a:spcAft>
              <a:buSzPts val="1165"/>
              <a:buChar char="●"/>
            </a:pPr>
            <a:r>
              <a:rPr lang="de" sz="1165"/>
              <a:t>in erster Zeit kein Umsatz/Gewinn</a:t>
            </a:r>
            <a:endParaRPr sz="1165"/>
          </a:p>
          <a:p>
            <a:pPr indent="-302577" lvl="0" marL="457200" rtl="0" algn="l">
              <a:lnSpc>
                <a:spcPct val="95000"/>
              </a:lnSpc>
              <a:spcBef>
                <a:spcPts val="0"/>
              </a:spcBef>
              <a:spcAft>
                <a:spcPts val="0"/>
              </a:spcAft>
              <a:buSzPts val="1165"/>
              <a:buChar char="●"/>
            </a:pPr>
            <a:r>
              <a:rPr lang="de" sz="1165"/>
              <a:t>Weiterentwicklungsmöglichkeiten in der Zukunft sind abhängig von der Entwicklung unternehmens- unabhängiger Hardware</a:t>
            </a:r>
            <a:endParaRPr sz="1165"/>
          </a:p>
          <a:p>
            <a:pPr indent="0" lvl="0" marL="0" rtl="0" algn="l">
              <a:lnSpc>
                <a:spcPct val="95000"/>
              </a:lnSpc>
              <a:spcBef>
                <a:spcPts val="1200"/>
              </a:spcBef>
              <a:spcAft>
                <a:spcPts val="0"/>
              </a:spcAft>
              <a:buNone/>
            </a:pPr>
            <a:r>
              <a:t/>
            </a:r>
            <a:endParaRPr sz="1165"/>
          </a:p>
          <a:p>
            <a:pPr indent="0" lvl="0" marL="0" rtl="0" algn="l">
              <a:lnSpc>
                <a:spcPct val="95000"/>
              </a:lnSpc>
              <a:spcBef>
                <a:spcPts val="1200"/>
              </a:spcBef>
              <a:spcAft>
                <a:spcPts val="1200"/>
              </a:spcAft>
              <a:buSzPts val="1018"/>
              <a:buNone/>
            </a:pPr>
            <a:r>
              <a:t/>
            </a:r>
            <a:endParaRPr sz="1165"/>
          </a:p>
        </p:txBody>
      </p:sp>
      <p:sp>
        <p:nvSpPr>
          <p:cNvPr id="212" name="Google Shape;212;p29"/>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cxnSp>
        <p:nvCxnSpPr>
          <p:cNvPr id="213" name="Google Shape;213;p29"/>
          <p:cNvCxnSpPr/>
          <p:nvPr/>
        </p:nvCxnSpPr>
        <p:spPr>
          <a:xfrm>
            <a:off x="4322650" y="-1775"/>
            <a:ext cx="2400" cy="4780500"/>
          </a:xfrm>
          <a:prstGeom prst="straightConnector1">
            <a:avLst/>
          </a:prstGeom>
          <a:noFill/>
          <a:ln cap="flat" cmpd="sng" w="19050">
            <a:solidFill>
              <a:schemeClr val="accent6"/>
            </a:solidFill>
            <a:prstDash val="solid"/>
            <a:round/>
            <a:headEnd len="med" w="med" type="none"/>
            <a:tailEnd len="med" w="med" type="none"/>
          </a:ln>
        </p:spPr>
      </p:cxnSp>
      <p:sp>
        <p:nvSpPr>
          <p:cNvPr id="214" name="Google Shape;214;p29"/>
          <p:cNvSpPr txBox="1"/>
          <p:nvPr>
            <p:ph type="title"/>
          </p:nvPr>
        </p:nvSpPr>
        <p:spPr>
          <a:xfrm>
            <a:off x="4731300" y="140450"/>
            <a:ext cx="35757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Risiken und Chancen</a:t>
            </a:r>
            <a:endParaRPr/>
          </a:p>
        </p:txBody>
      </p:sp>
      <p:sp>
        <p:nvSpPr>
          <p:cNvPr id="215" name="Google Shape;215;p29"/>
          <p:cNvSpPr txBox="1"/>
          <p:nvPr>
            <p:ph idx="1" type="body"/>
          </p:nvPr>
        </p:nvSpPr>
        <p:spPr>
          <a:xfrm>
            <a:off x="4731300" y="865250"/>
            <a:ext cx="3798900" cy="3790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b="1" lang="de" sz="1165" u="sng">
                <a:solidFill>
                  <a:schemeClr val="accent6"/>
                </a:solidFill>
              </a:rPr>
              <a:t>Risiken:</a:t>
            </a:r>
            <a:endParaRPr b="1" sz="1165" u="sng">
              <a:solidFill>
                <a:schemeClr val="accent6"/>
              </a:solidFill>
            </a:endParaRPr>
          </a:p>
          <a:p>
            <a:pPr indent="-302577" lvl="0" marL="457200" rtl="0" algn="l">
              <a:lnSpc>
                <a:spcPct val="95000"/>
              </a:lnSpc>
              <a:spcBef>
                <a:spcPts val="1200"/>
              </a:spcBef>
              <a:spcAft>
                <a:spcPts val="0"/>
              </a:spcAft>
              <a:buSzPts val="1165"/>
              <a:buChar char="●"/>
            </a:pPr>
            <a:r>
              <a:rPr lang="de" sz="1165"/>
              <a:t>Konkurrent arbeitet schneller</a:t>
            </a:r>
            <a:endParaRPr sz="1165"/>
          </a:p>
          <a:p>
            <a:pPr indent="-302577" lvl="0" marL="457200" rtl="0" algn="l">
              <a:lnSpc>
                <a:spcPct val="95000"/>
              </a:lnSpc>
              <a:spcBef>
                <a:spcPts val="0"/>
              </a:spcBef>
              <a:spcAft>
                <a:spcPts val="0"/>
              </a:spcAft>
              <a:buSzPts val="1165"/>
              <a:buChar char="●"/>
            </a:pPr>
            <a:r>
              <a:rPr lang="de" sz="1165"/>
              <a:t>Investoren springen ab</a:t>
            </a:r>
            <a:endParaRPr sz="1165"/>
          </a:p>
          <a:p>
            <a:pPr indent="-302577" lvl="0" marL="457200" rtl="0" algn="l">
              <a:lnSpc>
                <a:spcPct val="95000"/>
              </a:lnSpc>
              <a:spcBef>
                <a:spcPts val="0"/>
              </a:spcBef>
              <a:spcAft>
                <a:spcPts val="0"/>
              </a:spcAft>
              <a:buSzPts val="1165"/>
              <a:buChar char="●"/>
            </a:pPr>
            <a:r>
              <a:rPr lang="de" sz="1165"/>
              <a:t>Geplante Features nicht umsetzbar</a:t>
            </a:r>
            <a:endParaRPr sz="1165"/>
          </a:p>
          <a:p>
            <a:pPr indent="-302577" lvl="0" marL="457200" rtl="0" algn="l">
              <a:lnSpc>
                <a:spcPct val="95000"/>
              </a:lnSpc>
              <a:spcBef>
                <a:spcPts val="0"/>
              </a:spcBef>
              <a:spcAft>
                <a:spcPts val="0"/>
              </a:spcAft>
              <a:buSzPts val="1165"/>
              <a:buChar char="●"/>
            </a:pPr>
            <a:r>
              <a:rPr lang="de" sz="1165"/>
              <a:t>Besteuerung von Internetfirmen könnte ungeplante Gewinneinbußen verursachen</a:t>
            </a:r>
            <a:endParaRPr sz="1165"/>
          </a:p>
          <a:p>
            <a:pPr indent="-302577" lvl="0" marL="457200" rtl="0" algn="l">
              <a:lnSpc>
                <a:spcPct val="95000"/>
              </a:lnSpc>
              <a:spcBef>
                <a:spcPts val="0"/>
              </a:spcBef>
              <a:spcAft>
                <a:spcPts val="0"/>
              </a:spcAft>
              <a:buSzPts val="1165"/>
              <a:buChar char="●"/>
            </a:pPr>
            <a:r>
              <a:rPr lang="de" sz="1165"/>
              <a:t>Produkt wird nicht so gut angenommen wie erwartet</a:t>
            </a:r>
            <a:endParaRPr sz="1165"/>
          </a:p>
          <a:p>
            <a:pPr indent="0" lvl="0" marL="0" rtl="0" algn="l">
              <a:lnSpc>
                <a:spcPct val="95000"/>
              </a:lnSpc>
              <a:spcBef>
                <a:spcPts val="1200"/>
              </a:spcBef>
              <a:spcAft>
                <a:spcPts val="0"/>
              </a:spcAft>
              <a:buNone/>
            </a:pPr>
            <a:r>
              <a:rPr b="1" lang="de" sz="1165" u="sng">
                <a:solidFill>
                  <a:schemeClr val="accent6"/>
                </a:solidFill>
              </a:rPr>
              <a:t>Chancen:</a:t>
            </a:r>
            <a:endParaRPr b="1" sz="1165" u="sng">
              <a:solidFill>
                <a:schemeClr val="accent6"/>
              </a:solidFill>
            </a:endParaRPr>
          </a:p>
          <a:p>
            <a:pPr indent="-302577" lvl="0" marL="457200" rtl="0" algn="l">
              <a:lnSpc>
                <a:spcPct val="95000"/>
              </a:lnSpc>
              <a:spcBef>
                <a:spcPts val="1200"/>
              </a:spcBef>
              <a:spcAft>
                <a:spcPts val="0"/>
              </a:spcAft>
              <a:buSzPts val="1165"/>
              <a:buChar char="●"/>
            </a:pPr>
            <a:r>
              <a:rPr b="1" lang="de" sz="1165"/>
              <a:t>Marktlücke wird bedient</a:t>
            </a:r>
            <a:endParaRPr sz="1165"/>
          </a:p>
          <a:p>
            <a:pPr indent="-302577" lvl="0" marL="457200" rtl="0" algn="l">
              <a:lnSpc>
                <a:spcPct val="95000"/>
              </a:lnSpc>
              <a:spcBef>
                <a:spcPts val="0"/>
              </a:spcBef>
              <a:spcAft>
                <a:spcPts val="0"/>
              </a:spcAft>
              <a:buSzPts val="1165"/>
              <a:buChar char="●"/>
            </a:pPr>
            <a:r>
              <a:rPr lang="de" sz="1165"/>
              <a:t>Trend hin zur digitalen Freizeitgestaltung</a:t>
            </a:r>
            <a:endParaRPr sz="1165"/>
          </a:p>
          <a:p>
            <a:pPr indent="-302577" lvl="0" marL="457200" rtl="0" algn="l">
              <a:lnSpc>
                <a:spcPct val="95000"/>
              </a:lnSpc>
              <a:spcBef>
                <a:spcPts val="0"/>
              </a:spcBef>
              <a:spcAft>
                <a:spcPts val="0"/>
              </a:spcAft>
              <a:buSzPts val="1165"/>
              <a:buChar char="●"/>
            </a:pPr>
            <a:r>
              <a:rPr lang="de" sz="1165"/>
              <a:t>Konzert-Industrie</a:t>
            </a:r>
            <a:r>
              <a:rPr lang="de" sz="1165"/>
              <a:t> durch Corona angeschlagen und offen für Lösungen</a:t>
            </a:r>
            <a:endParaRPr sz="1165"/>
          </a:p>
          <a:p>
            <a:pPr indent="-302577" lvl="0" marL="457200" rtl="0" algn="l">
              <a:lnSpc>
                <a:spcPct val="95000"/>
              </a:lnSpc>
              <a:spcBef>
                <a:spcPts val="0"/>
              </a:spcBef>
              <a:spcAft>
                <a:spcPts val="0"/>
              </a:spcAft>
              <a:buSzPts val="1165"/>
              <a:buChar char="●"/>
            </a:pPr>
            <a:r>
              <a:rPr lang="de" sz="1165"/>
              <a:t>Plattform nicht nur für Konzerte nutzbar - Einsatzgebiet erweiterbar</a:t>
            </a:r>
            <a:endParaRPr sz="1165"/>
          </a:p>
          <a:p>
            <a:pPr indent="-302577" lvl="0" marL="457200" rtl="0" algn="l">
              <a:lnSpc>
                <a:spcPct val="95000"/>
              </a:lnSpc>
              <a:spcBef>
                <a:spcPts val="0"/>
              </a:spcBef>
              <a:spcAft>
                <a:spcPts val="0"/>
              </a:spcAft>
              <a:buSzPts val="1165"/>
              <a:buChar char="●"/>
            </a:pPr>
            <a:r>
              <a:rPr lang="de" sz="1165"/>
              <a:t>First-Mover</a:t>
            </a:r>
            <a:endParaRPr sz="1165"/>
          </a:p>
          <a:p>
            <a:pPr indent="0" lvl="0" marL="0" rtl="0" algn="l">
              <a:lnSpc>
                <a:spcPct val="95000"/>
              </a:lnSpc>
              <a:spcBef>
                <a:spcPts val="1200"/>
              </a:spcBef>
              <a:spcAft>
                <a:spcPts val="1200"/>
              </a:spcAft>
              <a:buSzPts val="1018"/>
              <a:buNone/>
            </a:pPr>
            <a:r>
              <a:t/>
            </a:r>
            <a:endParaRPr sz="1165"/>
          </a:p>
        </p:txBody>
      </p:sp>
      <p:sp>
        <p:nvSpPr>
          <p:cNvPr id="216" name="Google Shape;216;p29"/>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SWOT-Analyse</a:t>
            </a:r>
            <a:endParaRPr/>
          </a:p>
        </p:txBody>
      </p:sp>
      <p:grpSp>
        <p:nvGrpSpPr>
          <p:cNvPr id="222" name="Google Shape;222;p30"/>
          <p:cNvGrpSpPr/>
          <p:nvPr/>
        </p:nvGrpSpPr>
        <p:grpSpPr>
          <a:xfrm>
            <a:off x="2676500" y="173350"/>
            <a:ext cx="5181000" cy="4684200"/>
            <a:chOff x="2726125" y="286175"/>
            <a:chExt cx="5181000" cy="4684200"/>
          </a:xfrm>
        </p:grpSpPr>
        <p:sp>
          <p:nvSpPr>
            <p:cNvPr id="223" name="Google Shape;223;p30"/>
            <p:cNvSpPr/>
            <p:nvPr/>
          </p:nvSpPr>
          <p:spPr>
            <a:xfrm>
              <a:off x="2726125" y="286175"/>
              <a:ext cx="5181000" cy="4684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3532150" y="1021925"/>
              <a:ext cx="2067300" cy="18978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u="sng">
                  <a:latin typeface="Source Code Pro"/>
                  <a:ea typeface="Source Code Pro"/>
                  <a:cs typeface="Source Code Pro"/>
                  <a:sym typeface="Source Code Pro"/>
                </a:rPr>
                <a:t>Matching:</a:t>
              </a:r>
              <a:r>
                <a:rPr lang="de" sz="900">
                  <a:latin typeface="Source Code Pro"/>
                  <a:ea typeface="Source Code Pro"/>
                  <a:cs typeface="Source Code Pro"/>
                  <a:sym typeface="Source Code Pro"/>
                </a:rPr>
                <a:t> </a:t>
              </a:r>
              <a:endParaRPr sz="900">
                <a:latin typeface="Source Code Pro"/>
                <a:ea typeface="Source Code Pro"/>
                <a:cs typeface="Source Code Pro"/>
                <a:sym typeface="Source Code Pro"/>
              </a:endParaRPr>
            </a:p>
            <a:p>
              <a:pPr indent="0" lvl="0" marL="0" rtl="0" algn="ctr">
                <a:spcBef>
                  <a:spcPts val="0"/>
                </a:spcBef>
                <a:spcAft>
                  <a:spcPts val="0"/>
                </a:spcAft>
                <a:buNone/>
              </a:pPr>
              <a:r>
                <a:rPr lang="de" sz="900">
                  <a:latin typeface="Source Code Pro"/>
                  <a:ea typeface="Source Code Pro"/>
                  <a:cs typeface="Source Code Pro"/>
                  <a:sym typeface="Source Code Pro"/>
                </a:rPr>
                <a:t>Offensive für digitale Freizeitgestaltung und Einbeziehung der Zielgruppe (durch Aufforderung zur Unterstützung durch Kickstarter etc.)</a:t>
              </a:r>
              <a:endParaRPr sz="900">
                <a:latin typeface="Source Code Pro"/>
                <a:ea typeface="Source Code Pro"/>
                <a:cs typeface="Source Code Pro"/>
                <a:sym typeface="Source Code Pro"/>
              </a:endParaRPr>
            </a:p>
          </p:txBody>
        </p:sp>
        <p:sp>
          <p:nvSpPr>
            <p:cNvPr id="225" name="Google Shape;225;p30"/>
            <p:cNvSpPr/>
            <p:nvPr/>
          </p:nvSpPr>
          <p:spPr>
            <a:xfrm>
              <a:off x="5635250" y="1021925"/>
              <a:ext cx="2067300" cy="18978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u="sng">
                  <a:latin typeface="Source Code Pro"/>
                  <a:ea typeface="Source Code Pro"/>
                  <a:cs typeface="Source Code Pro"/>
                  <a:sym typeface="Source Code Pro"/>
                </a:rPr>
                <a:t>Umwandlung:</a:t>
              </a:r>
              <a:r>
                <a:rPr lang="de" sz="900">
                  <a:latin typeface="Source Code Pro"/>
                  <a:ea typeface="Source Code Pro"/>
                  <a:cs typeface="Source Code Pro"/>
                  <a:sym typeface="Source Code Pro"/>
                </a:rPr>
                <a:t> </a:t>
              </a:r>
              <a:endParaRPr sz="900">
                <a:latin typeface="Source Code Pro"/>
                <a:ea typeface="Source Code Pro"/>
                <a:cs typeface="Source Code Pro"/>
                <a:sym typeface="Source Code Pro"/>
              </a:endParaRPr>
            </a:p>
            <a:p>
              <a:pPr indent="0" lvl="0" marL="0" rtl="0" algn="ctr">
                <a:spcBef>
                  <a:spcPts val="0"/>
                </a:spcBef>
                <a:spcAft>
                  <a:spcPts val="0"/>
                </a:spcAft>
                <a:buNone/>
              </a:pPr>
              <a:r>
                <a:rPr lang="de" sz="900">
                  <a:latin typeface="Source Code Pro"/>
                  <a:ea typeface="Source Code Pro"/>
                  <a:cs typeface="Source Code Pro"/>
                  <a:sym typeface="Source Code Pro"/>
                </a:rPr>
                <a:t>Fehlende Investoren durch die Einzigartigkeit, sowie die flexible Anwendung der Plattform finden und binden.</a:t>
              </a:r>
              <a:endParaRPr sz="900">
                <a:latin typeface="Source Code Pro"/>
                <a:ea typeface="Source Code Pro"/>
                <a:cs typeface="Source Code Pro"/>
                <a:sym typeface="Source Code Pro"/>
              </a:endParaRPr>
            </a:p>
            <a:p>
              <a:pPr indent="0" lvl="0" marL="0" rtl="0" algn="l">
                <a:spcBef>
                  <a:spcPts val="0"/>
                </a:spcBef>
                <a:spcAft>
                  <a:spcPts val="0"/>
                </a:spcAft>
                <a:buNone/>
              </a:pPr>
              <a:r>
                <a:t/>
              </a:r>
              <a:endParaRPr sz="900">
                <a:latin typeface="Source Code Pro"/>
                <a:ea typeface="Source Code Pro"/>
                <a:cs typeface="Source Code Pro"/>
                <a:sym typeface="Source Code Pro"/>
              </a:endParaRPr>
            </a:p>
          </p:txBody>
        </p:sp>
        <p:sp>
          <p:nvSpPr>
            <p:cNvPr id="226" name="Google Shape;226;p30"/>
            <p:cNvSpPr/>
            <p:nvPr/>
          </p:nvSpPr>
          <p:spPr>
            <a:xfrm>
              <a:off x="3518850" y="2940175"/>
              <a:ext cx="2067300" cy="18978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u="sng">
                  <a:latin typeface="Source Code Pro"/>
                  <a:ea typeface="Source Code Pro"/>
                  <a:cs typeface="Source Code Pro"/>
                  <a:sym typeface="Source Code Pro"/>
                </a:rPr>
                <a:t>Neutralisierung:</a:t>
              </a:r>
              <a:r>
                <a:rPr lang="de" sz="900">
                  <a:latin typeface="Source Code Pro"/>
                  <a:ea typeface="Source Code Pro"/>
                  <a:cs typeface="Source Code Pro"/>
                  <a:sym typeface="Source Code Pro"/>
                </a:rPr>
                <a:t> </a:t>
              </a:r>
              <a:endParaRPr sz="900">
                <a:latin typeface="Source Code Pro"/>
                <a:ea typeface="Source Code Pro"/>
                <a:cs typeface="Source Code Pro"/>
                <a:sym typeface="Source Code Pro"/>
              </a:endParaRPr>
            </a:p>
            <a:p>
              <a:pPr indent="0" lvl="0" marL="0" rtl="0" algn="ctr">
                <a:spcBef>
                  <a:spcPts val="0"/>
                </a:spcBef>
                <a:spcAft>
                  <a:spcPts val="0"/>
                </a:spcAft>
                <a:buNone/>
              </a:pPr>
              <a:r>
                <a:rPr lang="de" sz="900">
                  <a:latin typeface="Source Code Pro"/>
                  <a:ea typeface="Source Code Pro"/>
                  <a:cs typeface="Source Code Pro"/>
                  <a:sym typeface="Source Code Pro"/>
                </a:rPr>
                <a:t>Förderung von kreativen Ideen zur Umsetzung von nicht leicht zu realisierenden Features der Plattform. </a:t>
              </a:r>
              <a:endParaRPr sz="900">
                <a:latin typeface="Source Code Pro"/>
                <a:ea typeface="Source Code Pro"/>
                <a:cs typeface="Source Code Pro"/>
                <a:sym typeface="Source Code Pro"/>
              </a:endParaRPr>
            </a:p>
          </p:txBody>
        </p:sp>
        <p:sp>
          <p:nvSpPr>
            <p:cNvPr id="227" name="Google Shape;227;p30"/>
            <p:cNvSpPr/>
            <p:nvPr/>
          </p:nvSpPr>
          <p:spPr>
            <a:xfrm>
              <a:off x="5647650" y="2940175"/>
              <a:ext cx="2067300" cy="18978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900" u="sng">
                  <a:latin typeface="Source Code Pro"/>
                  <a:ea typeface="Source Code Pro"/>
                  <a:cs typeface="Source Code Pro"/>
                  <a:sym typeface="Source Code Pro"/>
                </a:rPr>
                <a:t>Verteidigung:</a:t>
              </a:r>
              <a:endParaRPr sz="900" u="sng">
                <a:latin typeface="Source Code Pro"/>
                <a:ea typeface="Source Code Pro"/>
                <a:cs typeface="Source Code Pro"/>
                <a:sym typeface="Source Code Pro"/>
              </a:endParaRPr>
            </a:p>
            <a:p>
              <a:pPr indent="0" lvl="0" marL="0" rtl="0" algn="ctr">
                <a:spcBef>
                  <a:spcPts val="0"/>
                </a:spcBef>
                <a:spcAft>
                  <a:spcPts val="0"/>
                </a:spcAft>
                <a:buNone/>
              </a:pPr>
              <a:r>
                <a:rPr lang="de" sz="900">
                  <a:latin typeface="Source Code Pro"/>
                  <a:ea typeface="Source Code Pro"/>
                  <a:cs typeface="Source Code Pro"/>
                  <a:sym typeface="Source Code Pro"/>
                </a:rPr>
                <a:t>Dass kleine Unternehmen durch eine Vielzahl unterschiedlicher Investoren finanziell unabhängiger machen. </a:t>
              </a:r>
              <a:endParaRPr sz="900">
                <a:latin typeface="Source Code Pro"/>
                <a:ea typeface="Source Code Pro"/>
                <a:cs typeface="Source Code Pro"/>
                <a:sym typeface="Source Code Pro"/>
              </a:endParaRPr>
            </a:p>
          </p:txBody>
        </p:sp>
        <p:sp>
          <p:nvSpPr>
            <p:cNvPr id="228" name="Google Shape;228;p30"/>
            <p:cNvSpPr/>
            <p:nvPr/>
          </p:nvSpPr>
          <p:spPr>
            <a:xfrm rot="-5400000">
              <a:off x="2547450" y="1692125"/>
              <a:ext cx="1340400" cy="557400"/>
            </a:xfrm>
            <a:prstGeom prst="round2SameRect">
              <a:avLst>
                <a:gd fmla="val 16667"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3000">
                  <a:solidFill>
                    <a:schemeClr val="lt1"/>
                  </a:solidFill>
                  <a:latin typeface="Amatic SC"/>
                  <a:ea typeface="Amatic SC"/>
                  <a:cs typeface="Amatic SC"/>
                  <a:sym typeface="Amatic SC"/>
                </a:rPr>
                <a:t>Chancen</a:t>
              </a:r>
              <a:endParaRPr sz="3000">
                <a:solidFill>
                  <a:schemeClr val="lt1"/>
                </a:solidFill>
                <a:latin typeface="Amatic SC"/>
                <a:ea typeface="Amatic SC"/>
                <a:cs typeface="Amatic SC"/>
                <a:sym typeface="Amatic SC"/>
              </a:endParaRPr>
            </a:p>
          </p:txBody>
        </p:sp>
        <p:sp>
          <p:nvSpPr>
            <p:cNvPr id="229" name="Google Shape;229;p30"/>
            <p:cNvSpPr/>
            <p:nvPr/>
          </p:nvSpPr>
          <p:spPr>
            <a:xfrm rot="-5400000">
              <a:off x="2581350" y="3610375"/>
              <a:ext cx="1272600" cy="557400"/>
            </a:xfrm>
            <a:prstGeom prst="round2SameRect">
              <a:avLst>
                <a:gd fmla="val 16667"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3000">
                  <a:solidFill>
                    <a:schemeClr val="lt1"/>
                  </a:solidFill>
                  <a:latin typeface="Amatic SC"/>
                  <a:ea typeface="Amatic SC"/>
                  <a:cs typeface="Amatic SC"/>
                  <a:sym typeface="Amatic SC"/>
                </a:rPr>
                <a:t>Risiken</a:t>
              </a:r>
              <a:endParaRPr sz="3000">
                <a:solidFill>
                  <a:schemeClr val="lt1"/>
                </a:solidFill>
                <a:latin typeface="Amatic SC"/>
                <a:ea typeface="Amatic SC"/>
                <a:cs typeface="Amatic SC"/>
                <a:sym typeface="Amatic SC"/>
              </a:endParaRPr>
            </a:p>
          </p:txBody>
        </p:sp>
        <p:sp>
          <p:nvSpPr>
            <p:cNvPr id="230" name="Google Shape;230;p30"/>
            <p:cNvSpPr/>
            <p:nvPr/>
          </p:nvSpPr>
          <p:spPr>
            <a:xfrm>
              <a:off x="3799600" y="444075"/>
              <a:ext cx="1502100" cy="557400"/>
            </a:xfrm>
            <a:prstGeom prst="round2SameRect">
              <a:avLst>
                <a:gd fmla="val 16667"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3000">
                  <a:solidFill>
                    <a:schemeClr val="lt1"/>
                  </a:solidFill>
                  <a:latin typeface="Amatic SC"/>
                  <a:ea typeface="Amatic SC"/>
                  <a:cs typeface="Amatic SC"/>
                  <a:sym typeface="Amatic SC"/>
                </a:rPr>
                <a:t>Stärken</a:t>
              </a:r>
              <a:endParaRPr sz="3000">
                <a:solidFill>
                  <a:schemeClr val="lt1"/>
                </a:solidFill>
                <a:latin typeface="Amatic SC"/>
                <a:ea typeface="Amatic SC"/>
                <a:cs typeface="Amatic SC"/>
                <a:sym typeface="Amatic SC"/>
              </a:endParaRPr>
            </a:p>
          </p:txBody>
        </p:sp>
        <p:sp>
          <p:nvSpPr>
            <p:cNvPr id="231" name="Google Shape;231;p30"/>
            <p:cNvSpPr/>
            <p:nvPr/>
          </p:nvSpPr>
          <p:spPr>
            <a:xfrm>
              <a:off x="5874575" y="444075"/>
              <a:ext cx="1611000" cy="557400"/>
            </a:xfrm>
            <a:prstGeom prst="round2SameRect">
              <a:avLst>
                <a:gd fmla="val 16667"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de" sz="3000">
                  <a:solidFill>
                    <a:schemeClr val="lt1"/>
                  </a:solidFill>
                  <a:latin typeface="Amatic SC"/>
                  <a:ea typeface="Amatic SC"/>
                  <a:cs typeface="Amatic SC"/>
                  <a:sym typeface="Amatic SC"/>
                </a:rPr>
                <a:t>Schwächen</a:t>
              </a:r>
              <a:endParaRPr sz="3000">
                <a:solidFill>
                  <a:schemeClr val="lt1"/>
                </a:solidFill>
                <a:latin typeface="Amatic SC"/>
                <a:ea typeface="Amatic SC"/>
                <a:cs typeface="Amatic SC"/>
                <a:sym typeface="Amatic SC"/>
              </a:endParaRPr>
            </a:p>
          </p:txBody>
        </p:sp>
      </p:grpSp>
      <p:sp>
        <p:nvSpPr>
          <p:cNvPr id="232" name="Google Shape;232;p30"/>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233" name="Google Shape;233;p30"/>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Budget und Zeit</a:t>
            </a:r>
            <a:endParaRPr/>
          </a:p>
        </p:txBody>
      </p:sp>
      <p:sp>
        <p:nvSpPr>
          <p:cNvPr id="239" name="Google Shape;239;p31"/>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240" name="Google Shape;240;p31"/>
          <p:cNvSpPr txBox="1"/>
          <p:nvPr/>
        </p:nvSpPr>
        <p:spPr>
          <a:xfrm>
            <a:off x="351075" y="995250"/>
            <a:ext cx="4641000" cy="3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300">
                <a:latin typeface="Source Code Pro"/>
                <a:ea typeface="Source Code Pro"/>
                <a:cs typeface="Source Code Pro"/>
                <a:sym typeface="Source Code Pro"/>
              </a:rPr>
              <a:t>Releasable Beta-Product: 1 Jahr</a:t>
            </a:r>
            <a:endParaRPr sz="1300">
              <a:latin typeface="Source Code Pro"/>
              <a:ea typeface="Source Code Pro"/>
              <a:cs typeface="Source Code Pro"/>
              <a:sym typeface="Source Code Pro"/>
            </a:endParaRPr>
          </a:p>
          <a:p>
            <a:pPr indent="-311150" lvl="0" marL="457200" rtl="0" algn="l">
              <a:spcBef>
                <a:spcPts val="0"/>
              </a:spcBef>
              <a:spcAft>
                <a:spcPts val="0"/>
              </a:spcAft>
              <a:buSzPts val="1300"/>
              <a:buFont typeface="Source Code Pro"/>
              <a:buChar char="-"/>
            </a:pPr>
            <a:r>
              <a:rPr lang="de" sz="1300">
                <a:latin typeface="Source Code Pro"/>
                <a:ea typeface="Source Code Pro"/>
                <a:cs typeface="Source Code Pro"/>
                <a:sym typeface="Source Code Pro"/>
              </a:rPr>
              <a:t>Beta-Version mit Video-Stream, Audio-</a:t>
            </a:r>
            <a:r>
              <a:rPr lang="de" sz="1300">
                <a:latin typeface="Source Code Pro"/>
                <a:ea typeface="Source Code Pro"/>
                <a:cs typeface="Source Code Pro"/>
                <a:sym typeface="Source Code Pro"/>
              </a:rPr>
              <a:t>Chat Funktion</a:t>
            </a:r>
            <a:r>
              <a:rPr lang="de" sz="1300">
                <a:latin typeface="Source Code Pro"/>
                <a:ea typeface="Source Code Pro"/>
                <a:cs typeface="Source Code Pro"/>
                <a:sym typeface="Source Code Pro"/>
              </a:rPr>
              <a:t> und basic </a:t>
            </a:r>
            <a:r>
              <a:rPr lang="de" sz="1300">
                <a:latin typeface="Source Code Pro"/>
                <a:ea typeface="Source Code Pro"/>
                <a:cs typeface="Source Code Pro"/>
                <a:sym typeface="Source Code Pro"/>
              </a:rPr>
              <a:t>Plattform Features</a:t>
            </a:r>
            <a:r>
              <a:rPr lang="de" sz="1300">
                <a:latin typeface="Source Code Pro"/>
                <a:ea typeface="Source Code Pro"/>
                <a:cs typeface="Source Code Pro"/>
                <a:sym typeface="Source Code Pro"/>
              </a:rPr>
              <a:t> (Freundeslisten, Newsfeed, etc.)</a:t>
            </a:r>
            <a:endParaRPr sz="1300">
              <a:latin typeface="Source Code Pro"/>
              <a:ea typeface="Source Code Pro"/>
              <a:cs typeface="Source Code Pro"/>
              <a:sym typeface="Source Code Pro"/>
            </a:endParaRPr>
          </a:p>
          <a:p>
            <a:pPr indent="0" lvl="0" marL="0" rtl="0" algn="l">
              <a:spcBef>
                <a:spcPts val="0"/>
              </a:spcBef>
              <a:spcAft>
                <a:spcPts val="0"/>
              </a:spcAft>
              <a:buNone/>
            </a:pPr>
            <a:r>
              <a:t/>
            </a:r>
            <a:endParaRPr sz="1300">
              <a:latin typeface="Source Code Pro"/>
              <a:ea typeface="Source Code Pro"/>
              <a:cs typeface="Source Code Pro"/>
              <a:sym typeface="Source Code Pro"/>
            </a:endParaRPr>
          </a:p>
          <a:p>
            <a:pPr indent="0" lvl="0" marL="0" rtl="0" algn="l">
              <a:spcBef>
                <a:spcPts val="0"/>
              </a:spcBef>
              <a:spcAft>
                <a:spcPts val="0"/>
              </a:spcAft>
              <a:buNone/>
            </a:pPr>
            <a:r>
              <a:rPr lang="de" sz="1300">
                <a:latin typeface="Source Code Pro"/>
                <a:ea typeface="Source Code Pro"/>
                <a:cs typeface="Source Code Pro"/>
                <a:sym typeface="Source Code Pro"/>
              </a:rPr>
              <a:t>Kapital kommt wie folgend:</a:t>
            </a:r>
            <a:endParaRPr sz="1300">
              <a:latin typeface="Source Code Pro"/>
              <a:ea typeface="Source Code Pro"/>
              <a:cs typeface="Source Code Pro"/>
              <a:sym typeface="Source Code Pro"/>
            </a:endParaRPr>
          </a:p>
          <a:p>
            <a:pPr indent="-311150" lvl="0" marL="457200" rtl="0" algn="l">
              <a:spcBef>
                <a:spcPts val="0"/>
              </a:spcBef>
              <a:spcAft>
                <a:spcPts val="0"/>
              </a:spcAft>
              <a:buSzPts val="1300"/>
              <a:buFont typeface="Source Code Pro"/>
              <a:buChar char="-"/>
            </a:pPr>
            <a:r>
              <a:rPr lang="de" sz="1300">
                <a:latin typeface="Source Code Pro"/>
                <a:ea typeface="Source Code Pro"/>
                <a:cs typeface="Source Code Pro"/>
                <a:sym typeface="Source Code Pro"/>
              </a:rPr>
              <a:t>Bereits zwei private Investoren (ein bekannter Künstler): 500.000 € für j</a:t>
            </a:r>
            <a:r>
              <a:rPr lang="de" sz="1300">
                <a:latin typeface="Source Code Pro"/>
                <a:ea typeface="Source Code Pro"/>
                <a:cs typeface="Source Code Pro"/>
                <a:sym typeface="Source Code Pro"/>
              </a:rPr>
              <a:t>eweils </a:t>
            </a:r>
            <a:r>
              <a:rPr lang="de" sz="1300">
                <a:latin typeface="Source Code Pro"/>
                <a:ea typeface="Source Code Pro"/>
                <a:cs typeface="Source Code Pro"/>
                <a:sym typeface="Source Code Pro"/>
              </a:rPr>
              <a:t>10% Firmenanteile</a:t>
            </a:r>
            <a:endParaRPr sz="1300">
              <a:latin typeface="Source Code Pro"/>
              <a:ea typeface="Source Code Pro"/>
              <a:cs typeface="Source Code Pro"/>
              <a:sym typeface="Source Code Pro"/>
            </a:endParaRPr>
          </a:p>
          <a:p>
            <a:pPr indent="-311150" lvl="0" marL="457200" rtl="0" algn="l">
              <a:spcBef>
                <a:spcPts val="0"/>
              </a:spcBef>
              <a:spcAft>
                <a:spcPts val="0"/>
              </a:spcAft>
              <a:buSzPts val="1300"/>
              <a:buFont typeface="Source Code Pro"/>
              <a:buChar char="-"/>
            </a:pPr>
            <a:r>
              <a:rPr lang="de" sz="1300">
                <a:latin typeface="Source Code Pro"/>
                <a:ea typeface="Source Code Pro"/>
                <a:cs typeface="Source Code Pro"/>
                <a:sym typeface="Source Code Pro"/>
              </a:rPr>
              <a:t>Kickstarter-Kampagne</a:t>
            </a:r>
            <a:r>
              <a:rPr lang="de" sz="1300">
                <a:latin typeface="Source Code Pro"/>
                <a:ea typeface="Source Code Pro"/>
                <a:cs typeface="Source Code Pro"/>
                <a:sym typeface="Source Code Pro"/>
              </a:rPr>
              <a:t> geplant nach ca. 8 Monaten für 500.000 €</a:t>
            </a:r>
            <a:endParaRPr sz="1300">
              <a:latin typeface="Source Code Pro"/>
              <a:ea typeface="Source Code Pro"/>
              <a:cs typeface="Source Code Pro"/>
              <a:sym typeface="Source Code Pro"/>
            </a:endParaRPr>
          </a:p>
          <a:p>
            <a:pPr indent="0" lvl="0" marL="0" rtl="0" algn="l">
              <a:spcBef>
                <a:spcPts val="0"/>
              </a:spcBef>
              <a:spcAft>
                <a:spcPts val="0"/>
              </a:spcAft>
              <a:buNone/>
            </a:pPr>
            <a:r>
              <a:t/>
            </a:r>
            <a:endParaRPr sz="1300">
              <a:latin typeface="Source Code Pro"/>
              <a:ea typeface="Source Code Pro"/>
              <a:cs typeface="Source Code Pro"/>
              <a:sym typeface="Source Code Pro"/>
            </a:endParaRPr>
          </a:p>
          <a:p>
            <a:pPr indent="0" lvl="0" marL="0" rtl="0" algn="l">
              <a:spcBef>
                <a:spcPts val="0"/>
              </a:spcBef>
              <a:spcAft>
                <a:spcPts val="0"/>
              </a:spcAft>
              <a:buNone/>
            </a:pPr>
            <a:r>
              <a:rPr lang="de" sz="1300">
                <a:latin typeface="Source Code Pro"/>
                <a:ea typeface="Source Code Pro"/>
                <a:cs typeface="Source Code Pro"/>
                <a:sym typeface="Source Code Pro"/>
              </a:rPr>
              <a:t>weitere Möglichkeiten:</a:t>
            </a:r>
            <a:endParaRPr sz="1300">
              <a:latin typeface="Source Code Pro"/>
              <a:ea typeface="Source Code Pro"/>
              <a:cs typeface="Source Code Pro"/>
              <a:sym typeface="Source Code Pro"/>
            </a:endParaRPr>
          </a:p>
          <a:p>
            <a:pPr indent="-311150" lvl="0" marL="457200" rtl="0" algn="l">
              <a:lnSpc>
                <a:spcPct val="115000"/>
              </a:lnSpc>
              <a:spcBef>
                <a:spcPts val="0"/>
              </a:spcBef>
              <a:spcAft>
                <a:spcPts val="0"/>
              </a:spcAft>
              <a:buSzPts val="1300"/>
              <a:buFont typeface="Source Code Pro"/>
              <a:buChar char="●"/>
            </a:pPr>
            <a:r>
              <a:rPr lang="de" sz="1300">
                <a:latin typeface="Source Code Pro"/>
                <a:ea typeface="Source Code Pro"/>
                <a:cs typeface="Source Code Pro"/>
                <a:sym typeface="Source Code Pro"/>
              </a:rPr>
              <a:t>Business Angels</a:t>
            </a:r>
            <a:endParaRPr sz="1300">
              <a:latin typeface="Source Code Pro"/>
              <a:ea typeface="Source Code Pro"/>
              <a:cs typeface="Source Code Pro"/>
              <a:sym typeface="Source Code Pro"/>
            </a:endParaRPr>
          </a:p>
          <a:p>
            <a:pPr indent="-311150" lvl="0" marL="457200" rtl="0" algn="l">
              <a:lnSpc>
                <a:spcPct val="115000"/>
              </a:lnSpc>
              <a:spcBef>
                <a:spcPts val="0"/>
              </a:spcBef>
              <a:spcAft>
                <a:spcPts val="0"/>
              </a:spcAft>
              <a:buSzPts val="1300"/>
              <a:buFont typeface="Source Code Pro"/>
              <a:buChar char="●"/>
            </a:pPr>
            <a:r>
              <a:rPr lang="de" sz="1300">
                <a:latin typeface="Source Code Pro"/>
                <a:ea typeface="Source Code Pro"/>
                <a:cs typeface="Source Code Pro"/>
                <a:sym typeface="Source Code Pro"/>
              </a:rPr>
              <a:t>Crowdfunding</a:t>
            </a:r>
            <a:endParaRPr sz="1300">
              <a:latin typeface="Source Code Pro"/>
              <a:ea typeface="Source Code Pro"/>
              <a:cs typeface="Source Code Pro"/>
              <a:sym typeface="Source Code Pro"/>
            </a:endParaRPr>
          </a:p>
          <a:p>
            <a:pPr indent="-311150" lvl="0" marL="457200" rtl="0" algn="l">
              <a:lnSpc>
                <a:spcPct val="115000"/>
              </a:lnSpc>
              <a:spcBef>
                <a:spcPts val="0"/>
              </a:spcBef>
              <a:spcAft>
                <a:spcPts val="0"/>
              </a:spcAft>
              <a:buSzPts val="1300"/>
              <a:buFont typeface="Source Code Pro"/>
              <a:buChar char="●"/>
            </a:pPr>
            <a:r>
              <a:rPr lang="de" sz="1300">
                <a:latin typeface="Source Code Pro"/>
                <a:ea typeface="Source Code Pro"/>
                <a:cs typeface="Source Code Pro"/>
                <a:sym typeface="Source Code Pro"/>
              </a:rPr>
              <a:t>öffentliche Förderung</a:t>
            </a:r>
            <a:endParaRPr sz="1300">
              <a:latin typeface="Source Code Pro"/>
              <a:ea typeface="Source Code Pro"/>
              <a:cs typeface="Source Code Pro"/>
              <a:sym typeface="Source Code Pro"/>
            </a:endParaRPr>
          </a:p>
        </p:txBody>
      </p:sp>
      <p:graphicFrame>
        <p:nvGraphicFramePr>
          <p:cNvPr id="241" name="Google Shape;241;p31"/>
          <p:cNvGraphicFramePr/>
          <p:nvPr/>
        </p:nvGraphicFramePr>
        <p:xfrm>
          <a:off x="5196750" y="674325"/>
          <a:ext cx="3000000" cy="3000000"/>
        </p:xfrm>
        <a:graphic>
          <a:graphicData uri="http://schemas.openxmlformats.org/drawingml/2006/table">
            <a:tbl>
              <a:tblPr>
                <a:noFill/>
                <a:tableStyleId>{782C02EF-3BDF-4B70-9FB1-37EC580E6B94}</a:tableStyleId>
              </a:tblPr>
              <a:tblGrid>
                <a:gridCol w="1479175"/>
                <a:gridCol w="1580775"/>
              </a:tblGrid>
              <a:tr h="381000">
                <a:tc gridSpan="2">
                  <a:txBody>
                    <a:bodyPr/>
                    <a:lstStyle/>
                    <a:p>
                      <a:pPr indent="0" lvl="0" marL="0" rtl="0" algn="l">
                        <a:spcBef>
                          <a:spcPts val="0"/>
                        </a:spcBef>
                        <a:spcAft>
                          <a:spcPts val="0"/>
                        </a:spcAft>
                        <a:buNone/>
                      </a:pPr>
                      <a:r>
                        <a:rPr b="1" lang="de" sz="1200">
                          <a:solidFill>
                            <a:srgbClr val="222222"/>
                          </a:solidFill>
                          <a:latin typeface="Source Code Pro"/>
                          <a:ea typeface="Source Code Pro"/>
                          <a:cs typeface="Source Code Pro"/>
                          <a:sym typeface="Source Code Pro"/>
                        </a:rPr>
                        <a:t>Kosten fürs 1.Jahr</a:t>
                      </a:r>
                      <a:endParaRPr b="1" sz="1200">
                        <a:solidFill>
                          <a:srgbClr val="222222"/>
                        </a:solidFill>
                        <a:latin typeface="Source Code Pro"/>
                        <a:ea typeface="Source Code Pro"/>
                        <a:cs typeface="Source Code Pro"/>
                        <a:sym typeface="Source Code Pr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69138"/>
                    </a:solidFill>
                  </a:tcPr>
                </a:tc>
                <a:tc hMerge="1"/>
              </a:tr>
              <a:tr h="381000">
                <a:tc>
                  <a:txBody>
                    <a:bodyPr/>
                    <a:lstStyle/>
                    <a:p>
                      <a:pPr indent="0" lvl="0" marL="0" rtl="0" algn="l">
                        <a:spcBef>
                          <a:spcPts val="0"/>
                        </a:spcBef>
                        <a:spcAft>
                          <a:spcPts val="0"/>
                        </a:spcAft>
                        <a:buNone/>
                      </a:pPr>
                      <a:r>
                        <a:rPr b="1" lang="de" sz="1100">
                          <a:solidFill>
                            <a:srgbClr val="222222"/>
                          </a:solidFill>
                          <a:latin typeface="Source Code Pro"/>
                          <a:ea typeface="Source Code Pro"/>
                          <a:cs typeface="Source Code Pro"/>
                          <a:sym typeface="Source Code Pro"/>
                        </a:rPr>
                        <a:t>Name</a:t>
                      </a:r>
                      <a:endParaRPr b="1" sz="1100">
                        <a:solidFill>
                          <a:srgbClr val="222222"/>
                        </a:solidFill>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22222"/>
                      </a:solidFill>
                      <a:prstDash val="solid"/>
                      <a:round/>
                      <a:headEnd len="sm" w="sm" type="none"/>
                      <a:tailEnd len="sm" w="sm" type="none"/>
                    </a:lnB>
                    <a:solidFill>
                      <a:srgbClr val="E69138"/>
                    </a:solidFill>
                  </a:tcPr>
                </a:tc>
                <a:tc>
                  <a:txBody>
                    <a:bodyPr/>
                    <a:lstStyle/>
                    <a:p>
                      <a:pPr indent="0" lvl="0" marL="0" rtl="0" algn="l">
                        <a:spcBef>
                          <a:spcPts val="0"/>
                        </a:spcBef>
                        <a:spcAft>
                          <a:spcPts val="0"/>
                        </a:spcAft>
                        <a:buNone/>
                      </a:pPr>
                      <a:r>
                        <a:rPr b="1" lang="de" sz="1100">
                          <a:solidFill>
                            <a:srgbClr val="222222"/>
                          </a:solidFill>
                          <a:latin typeface="Source Code Pro"/>
                          <a:ea typeface="Source Code Pro"/>
                          <a:cs typeface="Source Code Pro"/>
                          <a:sym typeface="Source Code Pro"/>
                        </a:rPr>
                        <a:t>Kosten [in €]</a:t>
                      </a:r>
                      <a:endParaRPr b="1" sz="1100">
                        <a:solidFill>
                          <a:srgbClr val="222222"/>
                        </a:solidFill>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222222"/>
                      </a:solidFill>
                      <a:prstDash val="solid"/>
                      <a:round/>
                      <a:headEnd len="sm" w="sm" type="none"/>
                      <a:tailEnd len="sm" w="sm" type="none"/>
                    </a:lnB>
                    <a:solidFill>
                      <a:srgbClr val="E69138"/>
                    </a:solidFill>
                  </a:tcPr>
                </a:tc>
              </a:tr>
              <a:tr h="381000">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Lohnkosten</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585.000</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381000">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Equipment</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15.000</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381000">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Räumlichkeiten</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spez. Start-up-Räume</a:t>
                      </a:r>
                      <a:endParaRPr sz="1000">
                        <a:latin typeface="Source Code Pro"/>
                        <a:ea typeface="Source Code Pro"/>
                        <a:cs typeface="Source Code Pro"/>
                        <a:sym typeface="Source Code Pro"/>
                      </a:endParaRPr>
                    </a:p>
                    <a:p>
                      <a:pPr indent="0" lvl="0" marL="0" rtl="0" algn="l">
                        <a:spcBef>
                          <a:spcPts val="0"/>
                        </a:spcBef>
                        <a:spcAft>
                          <a:spcPts val="0"/>
                        </a:spcAft>
                        <a:buNone/>
                      </a:pPr>
                      <a:r>
                        <a:rPr lang="de" sz="1000">
                          <a:latin typeface="Source Code Pro"/>
                          <a:ea typeface="Source Code Pro"/>
                          <a:cs typeface="Source Code Pro"/>
                          <a:sym typeface="Source Code Pro"/>
                        </a:rPr>
                        <a:t>4.800</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381000">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Interieur</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Mieträume </a:t>
                      </a:r>
                      <a:r>
                        <a:rPr lang="de" sz="1000">
                          <a:latin typeface="Source Code Pro"/>
                          <a:ea typeface="Source Code Pro"/>
                          <a:cs typeface="Source Code Pro"/>
                          <a:sym typeface="Source Code Pro"/>
                        </a:rPr>
                        <a:t>möbliert</a:t>
                      </a:r>
                      <a:endParaRPr sz="1000">
                        <a:latin typeface="Source Code Pro"/>
                        <a:ea typeface="Source Code Pro"/>
                        <a:cs typeface="Source Code Pro"/>
                        <a:sym typeface="Source Code Pro"/>
                      </a:endParaRPr>
                    </a:p>
                    <a:p>
                      <a:pPr indent="0" lvl="0" marL="0" rtl="0" algn="l">
                        <a:spcBef>
                          <a:spcPts val="0"/>
                        </a:spcBef>
                        <a:spcAft>
                          <a:spcPts val="0"/>
                        </a:spcAft>
                        <a:buNone/>
                      </a:pPr>
                      <a:r>
                        <a:rPr lang="de" sz="1000">
                          <a:latin typeface="Source Code Pro"/>
                          <a:ea typeface="Source Code Pro"/>
                          <a:cs typeface="Source Code Pro"/>
                          <a:sym typeface="Source Code Pro"/>
                        </a:rPr>
                        <a:t>5.000</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381000">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Serverkosten</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10.000</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381000">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Marketingkosten</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a:txBody>
                    <a:bodyPr/>
                    <a:lstStyle/>
                    <a:p>
                      <a:pPr indent="0" lvl="0" marL="0" rtl="0" algn="l">
                        <a:spcBef>
                          <a:spcPts val="0"/>
                        </a:spcBef>
                        <a:spcAft>
                          <a:spcPts val="0"/>
                        </a:spcAft>
                        <a:buNone/>
                      </a:pPr>
                      <a:r>
                        <a:rPr lang="de" sz="1000">
                          <a:latin typeface="Source Code Pro"/>
                          <a:ea typeface="Source Code Pro"/>
                          <a:cs typeface="Source Code Pro"/>
                          <a:sym typeface="Source Code Pro"/>
                        </a:rPr>
                        <a:t>50.000</a:t>
                      </a:r>
                      <a:endParaRPr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r>
              <a:tr h="381000">
                <a:tc gridSpan="2">
                  <a:txBody>
                    <a:bodyPr/>
                    <a:lstStyle/>
                    <a:p>
                      <a:pPr indent="0" lvl="0" marL="0" rtl="0" algn="r">
                        <a:spcBef>
                          <a:spcPts val="0"/>
                        </a:spcBef>
                        <a:spcAft>
                          <a:spcPts val="0"/>
                        </a:spcAft>
                        <a:buNone/>
                      </a:pPr>
                      <a:r>
                        <a:rPr b="1" lang="de" sz="1000">
                          <a:latin typeface="Source Code Pro"/>
                          <a:ea typeface="Source Code Pro"/>
                          <a:cs typeface="Source Code Pro"/>
                          <a:sym typeface="Source Code Pro"/>
                        </a:rPr>
                        <a:t>669.800€</a:t>
                      </a:r>
                      <a:endParaRPr b="1" sz="1000">
                        <a:latin typeface="Source Code Pro"/>
                        <a:ea typeface="Source Code Pro"/>
                        <a:cs typeface="Source Code Pro"/>
                        <a:sym typeface="Source Code Pro"/>
                      </a:endParaRPr>
                    </a:p>
                  </a:txBody>
                  <a:tcPr marT="91425" marB="91425" marR="91425" marL="91425">
                    <a:lnL cap="flat" cmpd="sng" w="9525">
                      <a:solidFill>
                        <a:srgbClr val="222222"/>
                      </a:solidFill>
                      <a:prstDash val="solid"/>
                      <a:round/>
                      <a:headEnd len="sm" w="sm" type="none"/>
                      <a:tailEnd len="sm" w="sm" type="none"/>
                    </a:lnL>
                    <a:lnR cap="flat" cmpd="sng" w="9525">
                      <a:solidFill>
                        <a:srgbClr val="222222"/>
                      </a:solidFill>
                      <a:prstDash val="solid"/>
                      <a:round/>
                      <a:headEnd len="sm" w="sm" type="none"/>
                      <a:tailEnd len="sm" w="sm" type="none"/>
                    </a:lnR>
                    <a:lnT cap="flat" cmpd="sng" w="9525">
                      <a:solidFill>
                        <a:srgbClr val="222222"/>
                      </a:solidFill>
                      <a:prstDash val="solid"/>
                      <a:round/>
                      <a:headEnd len="sm" w="sm" type="none"/>
                      <a:tailEnd len="sm" w="sm" type="none"/>
                    </a:lnT>
                    <a:lnB cap="flat" cmpd="sng" w="9525">
                      <a:solidFill>
                        <a:srgbClr val="222222"/>
                      </a:solidFill>
                      <a:prstDash val="solid"/>
                      <a:round/>
                      <a:headEnd len="sm" w="sm" type="none"/>
                      <a:tailEnd len="sm" w="sm" type="none"/>
                    </a:lnB>
                  </a:tcPr>
                </a:tc>
                <a:tc hMerge="1"/>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Agenda</a:t>
            </a:r>
            <a:endParaRPr/>
          </a:p>
        </p:txBody>
      </p:sp>
      <p:sp>
        <p:nvSpPr>
          <p:cNvPr id="68" name="Google Shape;68;p14"/>
          <p:cNvSpPr txBox="1"/>
          <p:nvPr>
            <p:ph idx="1" type="body"/>
          </p:nvPr>
        </p:nvSpPr>
        <p:spPr>
          <a:xfrm>
            <a:off x="311700" y="1000075"/>
            <a:ext cx="8520600" cy="3664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Char char="●"/>
            </a:pPr>
            <a:r>
              <a:rPr lang="de" sz="1100">
                <a:solidFill>
                  <a:srgbClr val="000000"/>
                </a:solidFill>
              </a:rPr>
              <a:t>Projekt-Brainstorming</a:t>
            </a:r>
            <a:endParaRPr sz="1100">
              <a:solidFill>
                <a:srgbClr val="000000"/>
              </a:solidFill>
            </a:endParaRPr>
          </a:p>
          <a:p>
            <a:pPr indent="-298450" lvl="0" marL="457200" rtl="0" algn="l">
              <a:spcBef>
                <a:spcPts val="0"/>
              </a:spcBef>
              <a:spcAft>
                <a:spcPts val="0"/>
              </a:spcAft>
              <a:buClr>
                <a:srgbClr val="000000"/>
              </a:buClr>
              <a:buSzPts val="1100"/>
              <a:buChar char="●"/>
            </a:pPr>
            <a:r>
              <a:rPr lang="de" sz="1100">
                <a:solidFill>
                  <a:srgbClr val="000000"/>
                </a:solidFill>
              </a:rPr>
              <a:t>Unternehmensumfeld</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Wer sind wir?</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Was ist unser Produkt? / Was ist unsere Vision?</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Personas</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Stakeholder Analyse</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SWOT</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Budget und Zeit</a:t>
            </a:r>
            <a:endParaRPr sz="1100">
              <a:solidFill>
                <a:srgbClr val="000000"/>
              </a:solidFill>
            </a:endParaRPr>
          </a:p>
          <a:p>
            <a:pPr indent="-298450" lvl="0" marL="457200" rtl="0" algn="l">
              <a:spcBef>
                <a:spcPts val="0"/>
              </a:spcBef>
              <a:spcAft>
                <a:spcPts val="0"/>
              </a:spcAft>
              <a:buClr>
                <a:srgbClr val="000000"/>
              </a:buClr>
              <a:buSzPts val="1100"/>
              <a:buChar char="●"/>
            </a:pPr>
            <a:r>
              <a:rPr lang="de" sz="1100">
                <a:solidFill>
                  <a:srgbClr val="000000"/>
                </a:solidFill>
              </a:rPr>
              <a:t>User Stories, Product Backlog und Analyse</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Erstellung &amp; Priorisierung der User Stories</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Product Backlog</a:t>
            </a:r>
            <a:endParaRPr sz="1100">
              <a:solidFill>
                <a:srgbClr val="000000"/>
              </a:solidFill>
            </a:endParaRPr>
          </a:p>
          <a:p>
            <a:pPr indent="-298450" lvl="0" marL="457200" rtl="0" algn="l">
              <a:spcBef>
                <a:spcPts val="0"/>
              </a:spcBef>
              <a:spcAft>
                <a:spcPts val="0"/>
              </a:spcAft>
              <a:buClr>
                <a:srgbClr val="000000"/>
              </a:buClr>
              <a:buSzPts val="1100"/>
              <a:buChar char="●"/>
            </a:pPr>
            <a:r>
              <a:rPr lang="de" sz="1100">
                <a:solidFill>
                  <a:srgbClr val="000000"/>
                </a:solidFill>
              </a:rPr>
              <a:t>Sprint 1</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Sprint Planning / Product Backlog Refinement</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Aufwandseinschätzung der User Stories</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Daily Scrums</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Sprint Review</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Sprint Retrospektive</a:t>
            </a:r>
            <a:endParaRPr sz="1100">
              <a:solidFill>
                <a:srgbClr val="000000"/>
              </a:solidFill>
            </a:endParaRPr>
          </a:p>
          <a:p>
            <a:pPr indent="-298450" lvl="1" marL="914400" rtl="0" algn="l">
              <a:spcBef>
                <a:spcPts val="0"/>
              </a:spcBef>
              <a:spcAft>
                <a:spcPts val="0"/>
              </a:spcAft>
              <a:buClr>
                <a:srgbClr val="000000"/>
              </a:buClr>
              <a:buSzPts val="1100"/>
              <a:buChar char="○"/>
            </a:pPr>
            <a:r>
              <a:rPr lang="de" sz="1100">
                <a:solidFill>
                  <a:srgbClr val="000000"/>
                </a:solidFill>
              </a:rPr>
              <a:t>Ausblick Sprint 2</a:t>
            </a:r>
            <a:endParaRPr sz="1100">
              <a:solidFill>
                <a:srgbClr val="000000"/>
              </a:solidFill>
            </a:endParaRPr>
          </a:p>
        </p:txBody>
      </p:sp>
      <p:sp>
        <p:nvSpPr>
          <p:cNvPr id="69" name="Google Shape;69;p14"/>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311700" y="292850"/>
            <a:ext cx="62631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Ablauf der Erstellung des Product Backlogs</a:t>
            </a:r>
            <a:endParaRPr/>
          </a:p>
        </p:txBody>
      </p:sp>
      <p:sp>
        <p:nvSpPr>
          <p:cNvPr id="247" name="Google Shape;247;p32"/>
          <p:cNvSpPr txBox="1"/>
          <p:nvPr>
            <p:ph idx="1" type="body"/>
          </p:nvPr>
        </p:nvSpPr>
        <p:spPr>
          <a:xfrm>
            <a:off x="311700" y="1152475"/>
            <a:ext cx="8520600" cy="3340200"/>
          </a:xfrm>
          <a:prstGeom prst="rect">
            <a:avLst/>
          </a:prstGeom>
        </p:spPr>
        <p:txBody>
          <a:bodyPr anchorCtr="0" anchor="t" bIns="91425" lIns="91425" spcFirstLastPara="1" rIns="91425" wrap="square" tIns="91425">
            <a:normAutofit fontScale="85000" lnSpcReduction="20000"/>
          </a:bodyPr>
          <a:lstStyle/>
          <a:p>
            <a:pPr indent="-314960" lvl="0" marL="457200" rtl="0" algn="l">
              <a:lnSpc>
                <a:spcPct val="115000"/>
              </a:lnSpc>
              <a:spcBef>
                <a:spcPts val="0"/>
              </a:spcBef>
              <a:spcAft>
                <a:spcPts val="0"/>
              </a:spcAft>
              <a:buClr>
                <a:srgbClr val="000000"/>
              </a:buClr>
              <a:buSzPct val="100000"/>
              <a:buFont typeface="Source Code Pro"/>
              <a:buChar char="●"/>
            </a:pPr>
            <a:r>
              <a:rPr lang="de" sz="1600">
                <a:solidFill>
                  <a:srgbClr val="000000"/>
                </a:solidFill>
              </a:rPr>
              <a:t>Wie sind die User Stories entstanden?</a:t>
            </a:r>
            <a:endParaRPr sz="1600">
              <a:solidFill>
                <a:srgbClr val="000000"/>
              </a:solidFill>
            </a:endParaRPr>
          </a:p>
          <a:p>
            <a:pPr indent="0" lvl="0" marL="457200" rtl="0" algn="l">
              <a:lnSpc>
                <a:spcPct val="115000"/>
              </a:lnSpc>
              <a:spcBef>
                <a:spcPts val="0"/>
              </a:spcBef>
              <a:spcAft>
                <a:spcPts val="0"/>
              </a:spcAft>
              <a:buNone/>
            </a:pPr>
            <a:r>
              <a:rPr lang="de" sz="1600">
                <a:solidFill>
                  <a:srgbClr val="000000"/>
                </a:solidFill>
              </a:rPr>
              <a:t>Gespräche mit den Investoren und durch das Hineinversetzen in Personas</a:t>
            </a:r>
            <a:endParaRPr sz="1600">
              <a:solidFill>
                <a:srgbClr val="000000"/>
              </a:solidFill>
            </a:endParaRPr>
          </a:p>
          <a:p>
            <a:pPr indent="-314960" lvl="0" marL="457200" rtl="0" algn="l">
              <a:lnSpc>
                <a:spcPct val="115000"/>
              </a:lnSpc>
              <a:spcBef>
                <a:spcPts val="0"/>
              </a:spcBef>
              <a:spcAft>
                <a:spcPts val="0"/>
              </a:spcAft>
              <a:buClr>
                <a:srgbClr val="000000"/>
              </a:buClr>
              <a:buSzPct val="100000"/>
              <a:buFont typeface="Source Code Pro"/>
              <a:buChar char="●"/>
            </a:pPr>
            <a:r>
              <a:rPr lang="de" sz="1600">
                <a:solidFill>
                  <a:srgbClr val="000000"/>
                </a:solidFill>
              </a:rPr>
              <a:t>Problem: Noch keine ‘Kunden’, nur Softwareidee. Wo/Wie kann man potenzielle Kunden befragen?  </a:t>
            </a:r>
            <a:endParaRPr sz="1600">
              <a:solidFill>
                <a:srgbClr val="000000"/>
              </a:solidFill>
            </a:endParaRPr>
          </a:p>
          <a:p>
            <a:pPr indent="0" lvl="0" marL="457200" rtl="0" algn="l">
              <a:lnSpc>
                <a:spcPct val="115000"/>
              </a:lnSpc>
              <a:spcBef>
                <a:spcPts val="0"/>
              </a:spcBef>
              <a:spcAft>
                <a:spcPts val="0"/>
              </a:spcAft>
              <a:buNone/>
            </a:pPr>
            <a:r>
              <a:rPr lang="de" sz="1600">
                <a:solidFill>
                  <a:srgbClr val="000000"/>
                </a:solidFill>
              </a:rPr>
              <a:t>Kunden-Akquise durch Kooperation mit ortsansässiger Universität. Developer sollen diese Verbindung im ersten Sprint herstellen.</a:t>
            </a:r>
            <a:endParaRPr sz="1600">
              <a:solidFill>
                <a:srgbClr val="000000"/>
              </a:solidFill>
            </a:endParaRPr>
          </a:p>
          <a:p>
            <a:pPr indent="-314960" lvl="0" marL="457200" rtl="0" algn="l">
              <a:lnSpc>
                <a:spcPct val="115000"/>
              </a:lnSpc>
              <a:spcBef>
                <a:spcPts val="0"/>
              </a:spcBef>
              <a:spcAft>
                <a:spcPts val="0"/>
              </a:spcAft>
              <a:buClr>
                <a:srgbClr val="000000"/>
              </a:buClr>
              <a:buSzPct val="100000"/>
              <a:buFont typeface="Source Code Pro"/>
              <a:buChar char="●"/>
            </a:pPr>
            <a:r>
              <a:rPr lang="de" sz="1600">
                <a:solidFill>
                  <a:srgbClr val="000000"/>
                </a:solidFill>
              </a:rPr>
              <a:t>Sprint startet mit Product Backlog aus User Stories von “Personas” und werden priorisiert.</a:t>
            </a:r>
            <a:endParaRPr sz="1600">
              <a:solidFill>
                <a:srgbClr val="000000"/>
              </a:solidFill>
            </a:endParaRPr>
          </a:p>
          <a:p>
            <a:pPr indent="0" lvl="0" marL="0" rtl="0" algn="l">
              <a:lnSpc>
                <a:spcPct val="115000"/>
              </a:lnSpc>
              <a:spcBef>
                <a:spcPts val="0"/>
              </a:spcBef>
              <a:spcAft>
                <a:spcPts val="0"/>
              </a:spcAft>
              <a:buNone/>
            </a:pPr>
            <a:r>
              <a:t/>
            </a:r>
            <a:endParaRPr sz="1600">
              <a:solidFill>
                <a:srgbClr val="000000"/>
              </a:solidFill>
            </a:endParaRPr>
          </a:p>
          <a:p>
            <a:pPr indent="0" lvl="0" marL="0" rtl="0" algn="l">
              <a:lnSpc>
                <a:spcPct val="115000"/>
              </a:lnSpc>
              <a:spcBef>
                <a:spcPts val="0"/>
              </a:spcBef>
              <a:spcAft>
                <a:spcPts val="0"/>
              </a:spcAft>
              <a:buNone/>
            </a:pPr>
            <a:r>
              <a:rPr b="1" lang="de" sz="1600">
                <a:solidFill>
                  <a:srgbClr val="000000"/>
                </a:solidFill>
              </a:rPr>
              <a:t>Real-Lösung:</a:t>
            </a:r>
            <a:endParaRPr b="1" sz="1600">
              <a:solidFill>
                <a:srgbClr val="000000"/>
              </a:solidFill>
            </a:endParaRPr>
          </a:p>
          <a:p>
            <a:pPr indent="-314960" lvl="0" marL="457200" rtl="0" algn="l">
              <a:lnSpc>
                <a:spcPct val="115000"/>
              </a:lnSpc>
              <a:spcBef>
                <a:spcPts val="0"/>
              </a:spcBef>
              <a:spcAft>
                <a:spcPts val="0"/>
              </a:spcAft>
              <a:buClr>
                <a:srgbClr val="000000"/>
              </a:buClr>
              <a:buSzPct val="100000"/>
              <a:buFont typeface="Source Code Pro"/>
              <a:buChar char="●"/>
            </a:pPr>
            <a:r>
              <a:rPr lang="de" sz="1600">
                <a:solidFill>
                  <a:srgbClr val="000000"/>
                </a:solidFill>
              </a:rPr>
              <a:t>Sammlung von User Stories durch den Product Owner (Die Rolle des Product Owners nehmen bei uns alle Projektgruppenmitglieder ein)</a:t>
            </a:r>
            <a:endParaRPr sz="1600">
              <a:solidFill>
                <a:srgbClr val="000000"/>
              </a:solidFill>
            </a:endParaRPr>
          </a:p>
          <a:p>
            <a:pPr indent="-314960" lvl="0" marL="457200" rtl="0" algn="l">
              <a:lnSpc>
                <a:spcPct val="115000"/>
              </a:lnSpc>
              <a:spcBef>
                <a:spcPts val="0"/>
              </a:spcBef>
              <a:spcAft>
                <a:spcPts val="0"/>
              </a:spcAft>
              <a:buClr>
                <a:srgbClr val="000000"/>
              </a:buClr>
              <a:buSzPct val="100000"/>
              <a:buFont typeface="Source Code Pro"/>
              <a:buChar char="●"/>
            </a:pPr>
            <a:r>
              <a:rPr lang="de" sz="1600">
                <a:solidFill>
                  <a:srgbClr val="000000"/>
                </a:solidFill>
              </a:rPr>
              <a:t>Festlegung der Prioritäten der User Stories durch den Product Owner (Mittelwert aller Einschätzungen der einzelnen Projektgruppenmitglieder)</a:t>
            </a:r>
            <a:endParaRPr sz="1600">
              <a:solidFill>
                <a:srgbClr val="000000"/>
              </a:solidFill>
            </a:endParaRPr>
          </a:p>
          <a:p>
            <a:pPr indent="-314960" lvl="0" marL="457200" rtl="0" algn="l">
              <a:lnSpc>
                <a:spcPct val="115000"/>
              </a:lnSpc>
              <a:spcBef>
                <a:spcPts val="0"/>
              </a:spcBef>
              <a:spcAft>
                <a:spcPts val="0"/>
              </a:spcAft>
              <a:buClr>
                <a:srgbClr val="000000"/>
              </a:buClr>
              <a:buSzPct val="100000"/>
              <a:buFont typeface="Source Code Pro"/>
              <a:buChar char="●"/>
            </a:pPr>
            <a:r>
              <a:rPr lang="de" sz="1600">
                <a:solidFill>
                  <a:srgbClr val="000000"/>
                </a:solidFill>
              </a:rPr>
              <a:t>Der daraus resultierende Product Backlog (siehe nächste Seite) ist hinreichend vollständig, um den ersten Sprint zu starten</a:t>
            </a:r>
            <a:endParaRPr sz="1600">
              <a:solidFill>
                <a:srgbClr val="000000"/>
              </a:solidFill>
            </a:endParaRPr>
          </a:p>
        </p:txBody>
      </p:sp>
      <p:sp>
        <p:nvSpPr>
          <p:cNvPr id="248" name="Google Shape;248;p32"/>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254" name="Google Shape;254;p33">
            <a:hlinkClick r:id="rId3"/>
          </p:cNvPr>
          <p:cNvPicPr preferRelativeResize="0"/>
          <p:nvPr/>
        </p:nvPicPr>
        <p:blipFill>
          <a:blip r:embed="rId4">
            <a:alphaModFix/>
          </a:blip>
          <a:stretch>
            <a:fillRect/>
          </a:stretch>
        </p:blipFill>
        <p:spPr>
          <a:xfrm>
            <a:off x="698725" y="45250"/>
            <a:ext cx="7746551" cy="46638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Sprintlänge 4 Wochen</a:t>
            </a:r>
            <a:endParaRPr/>
          </a:p>
        </p:txBody>
      </p:sp>
      <p:sp>
        <p:nvSpPr>
          <p:cNvPr id="260" name="Google Shape;260;p3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23850" lvl="0" marL="457200" rtl="0" algn="l">
              <a:lnSpc>
                <a:spcPct val="95000"/>
              </a:lnSpc>
              <a:spcBef>
                <a:spcPts val="0"/>
              </a:spcBef>
              <a:spcAft>
                <a:spcPts val="0"/>
              </a:spcAft>
              <a:buClr>
                <a:srgbClr val="000000"/>
              </a:buClr>
              <a:buSzPts val="1500"/>
              <a:buChar char="●"/>
            </a:pPr>
            <a:r>
              <a:rPr lang="de" sz="1500">
                <a:solidFill>
                  <a:srgbClr val="000000"/>
                </a:solidFill>
              </a:rPr>
              <a:t>Tag 1: Sprint Planning</a:t>
            </a:r>
            <a:endParaRPr sz="1500">
              <a:solidFill>
                <a:srgbClr val="000000"/>
              </a:solidFill>
            </a:endParaRPr>
          </a:p>
          <a:p>
            <a:pPr indent="0" lvl="0" marL="457200" rtl="0" algn="l">
              <a:lnSpc>
                <a:spcPct val="95000"/>
              </a:lnSpc>
              <a:spcBef>
                <a:spcPts val="0"/>
              </a:spcBef>
              <a:spcAft>
                <a:spcPts val="0"/>
              </a:spcAft>
              <a:buNone/>
            </a:pPr>
            <a:r>
              <a:rPr lang="de" sz="1500">
                <a:solidFill>
                  <a:srgbClr val="000000"/>
                </a:solidFill>
              </a:rPr>
              <a:t>-&gt; Erstellung der Definition of Done</a:t>
            </a:r>
            <a:endParaRPr sz="1500">
              <a:solidFill>
                <a:srgbClr val="000000"/>
              </a:solidFill>
            </a:endParaRPr>
          </a:p>
          <a:p>
            <a:pPr indent="0" lvl="0" marL="457200" rtl="0" algn="l">
              <a:lnSpc>
                <a:spcPct val="95000"/>
              </a:lnSpc>
              <a:spcBef>
                <a:spcPts val="0"/>
              </a:spcBef>
              <a:spcAft>
                <a:spcPts val="0"/>
              </a:spcAft>
              <a:buNone/>
            </a:pPr>
            <a:r>
              <a:rPr lang="de" sz="1500">
                <a:solidFill>
                  <a:srgbClr val="000000"/>
                </a:solidFill>
              </a:rPr>
              <a:t>-&gt; Product Backlog Refinement</a:t>
            </a:r>
            <a:endParaRPr sz="1500">
              <a:solidFill>
                <a:srgbClr val="000000"/>
              </a:solidFill>
            </a:endParaRPr>
          </a:p>
          <a:p>
            <a:pPr indent="0" lvl="0" marL="457200" rtl="0" algn="l">
              <a:lnSpc>
                <a:spcPct val="95000"/>
              </a:lnSpc>
              <a:spcBef>
                <a:spcPts val="0"/>
              </a:spcBef>
              <a:spcAft>
                <a:spcPts val="0"/>
              </a:spcAft>
              <a:buNone/>
            </a:pPr>
            <a:r>
              <a:rPr lang="de" sz="1500">
                <a:solidFill>
                  <a:srgbClr val="000000"/>
                </a:solidFill>
              </a:rPr>
              <a:t>-&gt; Erstellung des Sprint Backlog</a:t>
            </a:r>
            <a:endParaRPr sz="1500">
              <a:solidFill>
                <a:srgbClr val="000000"/>
              </a:solidFill>
            </a:endParaRPr>
          </a:p>
          <a:p>
            <a:pPr indent="0" lvl="0" marL="457200" rtl="0" algn="l">
              <a:lnSpc>
                <a:spcPct val="95000"/>
              </a:lnSpc>
              <a:spcBef>
                <a:spcPts val="0"/>
              </a:spcBef>
              <a:spcAft>
                <a:spcPts val="0"/>
              </a:spcAft>
              <a:buNone/>
            </a:pPr>
            <a:r>
              <a:rPr lang="de" sz="1500">
                <a:solidFill>
                  <a:srgbClr val="000000"/>
                </a:solidFill>
              </a:rPr>
              <a:t>-&gt; Festlegung eines Sprint Goals</a:t>
            </a:r>
            <a:endParaRPr sz="1500">
              <a:solidFill>
                <a:srgbClr val="000000"/>
              </a:solidFill>
            </a:endParaRPr>
          </a:p>
          <a:p>
            <a:pPr indent="-323850" lvl="0" marL="457200" rtl="0" algn="l">
              <a:lnSpc>
                <a:spcPct val="95000"/>
              </a:lnSpc>
              <a:spcBef>
                <a:spcPts val="0"/>
              </a:spcBef>
              <a:spcAft>
                <a:spcPts val="0"/>
              </a:spcAft>
              <a:buClr>
                <a:srgbClr val="000000"/>
              </a:buClr>
              <a:buSzPts val="1500"/>
              <a:buChar char="●"/>
            </a:pPr>
            <a:r>
              <a:rPr lang="de" sz="1500">
                <a:solidFill>
                  <a:srgbClr val="000000"/>
                </a:solidFill>
              </a:rPr>
              <a:t>Tag</a:t>
            </a:r>
            <a:r>
              <a:rPr lang="de" sz="1500">
                <a:solidFill>
                  <a:srgbClr val="000000"/>
                </a:solidFill>
              </a:rPr>
              <a:t> 25: Sprint Review</a:t>
            </a:r>
            <a:endParaRPr sz="1500">
              <a:solidFill>
                <a:srgbClr val="000000"/>
              </a:solidFill>
            </a:endParaRPr>
          </a:p>
          <a:p>
            <a:pPr indent="0" lvl="0" marL="457200" rtl="0" algn="l">
              <a:lnSpc>
                <a:spcPct val="95000"/>
              </a:lnSpc>
              <a:spcBef>
                <a:spcPts val="0"/>
              </a:spcBef>
              <a:spcAft>
                <a:spcPts val="0"/>
              </a:spcAft>
              <a:buNone/>
            </a:pPr>
            <a:r>
              <a:rPr lang="de" sz="1500">
                <a:solidFill>
                  <a:srgbClr val="000000"/>
                </a:solidFill>
              </a:rPr>
              <a:t>-&gt; Präsentation der Inkremente</a:t>
            </a:r>
            <a:endParaRPr sz="1500">
              <a:solidFill>
                <a:srgbClr val="000000"/>
              </a:solidFill>
            </a:endParaRPr>
          </a:p>
          <a:p>
            <a:pPr indent="0" lvl="0" marL="457200" rtl="0" algn="l">
              <a:lnSpc>
                <a:spcPct val="95000"/>
              </a:lnSpc>
              <a:spcBef>
                <a:spcPts val="0"/>
              </a:spcBef>
              <a:spcAft>
                <a:spcPts val="0"/>
              </a:spcAft>
              <a:buNone/>
            </a:pPr>
            <a:r>
              <a:rPr lang="de" sz="1500">
                <a:solidFill>
                  <a:srgbClr val="000000"/>
                </a:solidFill>
              </a:rPr>
              <a:t>-&gt; Ausblick</a:t>
            </a:r>
            <a:endParaRPr sz="1500">
              <a:solidFill>
                <a:srgbClr val="000000"/>
              </a:solidFill>
            </a:endParaRPr>
          </a:p>
          <a:p>
            <a:pPr indent="-323850" lvl="0" marL="457200" rtl="0" algn="l">
              <a:lnSpc>
                <a:spcPct val="95000"/>
              </a:lnSpc>
              <a:spcBef>
                <a:spcPts val="0"/>
              </a:spcBef>
              <a:spcAft>
                <a:spcPts val="0"/>
              </a:spcAft>
              <a:buClr>
                <a:srgbClr val="000000"/>
              </a:buClr>
              <a:buSzPts val="1500"/>
              <a:buChar char="●"/>
            </a:pPr>
            <a:r>
              <a:rPr lang="de" sz="1500">
                <a:solidFill>
                  <a:srgbClr val="000000"/>
                </a:solidFill>
              </a:rPr>
              <a:t>Tag</a:t>
            </a:r>
            <a:r>
              <a:rPr lang="de" sz="1500">
                <a:solidFill>
                  <a:srgbClr val="000000"/>
                </a:solidFill>
              </a:rPr>
              <a:t> 26: Sprint Retrospective</a:t>
            </a:r>
            <a:endParaRPr sz="1500">
              <a:solidFill>
                <a:srgbClr val="000000"/>
              </a:solidFill>
            </a:endParaRPr>
          </a:p>
          <a:p>
            <a:pPr indent="0" lvl="0" marL="457200" rtl="0" algn="l">
              <a:lnSpc>
                <a:spcPct val="95000"/>
              </a:lnSpc>
              <a:spcBef>
                <a:spcPts val="0"/>
              </a:spcBef>
              <a:spcAft>
                <a:spcPts val="0"/>
              </a:spcAft>
              <a:buNone/>
            </a:pPr>
            <a:r>
              <a:rPr lang="de" sz="1500">
                <a:solidFill>
                  <a:srgbClr val="000000"/>
                </a:solidFill>
              </a:rPr>
              <a:t>-&gt; Feedback Board</a:t>
            </a:r>
            <a:endParaRPr sz="1500">
              <a:solidFill>
                <a:srgbClr val="000000"/>
              </a:solidFill>
            </a:endParaRPr>
          </a:p>
          <a:p>
            <a:pPr indent="0" lvl="0" marL="457200" rtl="0" algn="l">
              <a:lnSpc>
                <a:spcPct val="95000"/>
              </a:lnSpc>
              <a:spcBef>
                <a:spcPts val="0"/>
              </a:spcBef>
              <a:spcAft>
                <a:spcPts val="0"/>
              </a:spcAft>
              <a:buNone/>
            </a:pPr>
            <a:r>
              <a:rPr lang="de" sz="1500">
                <a:solidFill>
                  <a:srgbClr val="000000"/>
                </a:solidFill>
              </a:rPr>
              <a:t>-&gt; Ableitung der Maßnahmen</a:t>
            </a:r>
            <a:endParaRPr sz="1500">
              <a:solidFill>
                <a:srgbClr val="000000"/>
              </a:solidFill>
            </a:endParaRPr>
          </a:p>
          <a:p>
            <a:pPr indent="0" lvl="0" marL="0" rtl="0" algn="l">
              <a:lnSpc>
                <a:spcPct val="95000"/>
              </a:lnSpc>
              <a:spcBef>
                <a:spcPts val="0"/>
              </a:spcBef>
              <a:spcAft>
                <a:spcPts val="0"/>
              </a:spcAft>
              <a:buNone/>
            </a:pPr>
            <a:r>
              <a:t/>
            </a:r>
            <a:endParaRPr sz="1500">
              <a:solidFill>
                <a:srgbClr val="000000"/>
              </a:solidFill>
            </a:endParaRPr>
          </a:p>
        </p:txBody>
      </p:sp>
      <p:sp>
        <p:nvSpPr>
          <p:cNvPr id="261" name="Google Shape;261;p34"/>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Sprint Planning - Definition of Done</a:t>
            </a:r>
            <a:endParaRPr/>
          </a:p>
        </p:txBody>
      </p:sp>
      <p:sp>
        <p:nvSpPr>
          <p:cNvPr id="267" name="Google Shape;267;p35"/>
          <p:cNvSpPr txBox="1"/>
          <p:nvPr>
            <p:ph idx="1" type="body"/>
          </p:nvPr>
        </p:nvSpPr>
        <p:spPr>
          <a:xfrm>
            <a:off x="311700" y="1533475"/>
            <a:ext cx="8520600" cy="3340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Char char="●"/>
            </a:pPr>
            <a:r>
              <a:rPr lang="de" sz="1400">
                <a:solidFill>
                  <a:srgbClr val="000000"/>
                </a:solidFill>
              </a:rPr>
              <a:t>Die Definition of Done ist eine Checkliste mit Qualitätskriterien, die beschreibt, welche Aspekte erfüllt sein müssen, damit die Erstellung eines Backlog Items, eines Features oder einer User Story als erledigt betrachtet werden kann</a:t>
            </a:r>
            <a:endParaRPr sz="1400">
              <a:solidFill>
                <a:srgbClr val="000000"/>
              </a:solidFill>
            </a:endParaRPr>
          </a:p>
          <a:p>
            <a:pPr indent="-317500" lvl="0" marL="457200" rtl="0" algn="l">
              <a:spcBef>
                <a:spcPts val="0"/>
              </a:spcBef>
              <a:spcAft>
                <a:spcPts val="0"/>
              </a:spcAft>
              <a:buClr>
                <a:srgbClr val="000000"/>
              </a:buClr>
              <a:buSzPts val="1400"/>
              <a:buChar char="●"/>
            </a:pPr>
            <a:r>
              <a:rPr lang="de" sz="1400">
                <a:solidFill>
                  <a:srgbClr val="000000"/>
                </a:solidFill>
              </a:rPr>
              <a:t>Sie dient als Nachschlagewerk für alle Projektbeteiligten, um ein einheitliches Verständnis der Qualitätskriterien zu erzeugen</a:t>
            </a:r>
            <a:endParaRPr sz="1400">
              <a:solidFill>
                <a:srgbClr val="000000"/>
              </a:solidFill>
            </a:endParaRPr>
          </a:p>
          <a:p>
            <a:pPr indent="-317500" lvl="0" marL="457200" rtl="0" algn="l">
              <a:spcBef>
                <a:spcPts val="0"/>
              </a:spcBef>
              <a:spcAft>
                <a:spcPts val="0"/>
              </a:spcAft>
              <a:buClr>
                <a:srgbClr val="000000"/>
              </a:buClr>
              <a:buSzPts val="1400"/>
              <a:buChar char="●"/>
            </a:pPr>
            <a:r>
              <a:rPr lang="de" sz="1400">
                <a:solidFill>
                  <a:srgbClr val="000000"/>
                </a:solidFill>
              </a:rPr>
              <a:t>In der Definition of Done werden realisierbare Kriterien aufgeführt, die einer maximalen Kundenzufriedenheit dienen</a:t>
            </a:r>
            <a:endParaRPr sz="1400">
              <a:solidFill>
                <a:srgbClr val="000000"/>
              </a:solidFill>
            </a:endParaRPr>
          </a:p>
          <a:p>
            <a:pPr indent="0" lvl="0" marL="457200" rtl="0" algn="l">
              <a:spcBef>
                <a:spcPts val="1200"/>
              </a:spcBef>
              <a:spcAft>
                <a:spcPts val="1200"/>
              </a:spcAft>
              <a:buNone/>
            </a:pPr>
            <a:r>
              <a:t/>
            </a:r>
            <a:endParaRPr sz="1400">
              <a:solidFill>
                <a:srgbClr val="000000"/>
              </a:solidFill>
            </a:endParaRPr>
          </a:p>
        </p:txBody>
      </p:sp>
      <p:sp>
        <p:nvSpPr>
          <p:cNvPr id="268" name="Google Shape;268;p35"/>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274" name="Google Shape;274;p36"/>
          <p:cNvSpPr/>
          <p:nvPr/>
        </p:nvSpPr>
        <p:spPr>
          <a:xfrm rot="10800000">
            <a:off x="439550" y="374200"/>
            <a:ext cx="7782900" cy="43992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txBox="1"/>
          <p:nvPr>
            <p:ph idx="1" type="body"/>
          </p:nvPr>
        </p:nvSpPr>
        <p:spPr>
          <a:xfrm>
            <a:off x="514550" y="780875"/>
            <a:ext cx="7548300" cy="33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88"/>
              <a:buNone/>
            </a:pPr>
            <a:r>
              <a:t/>
            </a:r>
            <a:endParaRPr sz="1225"/>
          </a:p>
          <a:p>
            <a:pPr indent="-329174" lvl="0" marL="457200" rtl="0" algn="l">
              <a:spcBef>
                <a:spcPts val="1200"/>
              </a:spcBef>
              <a:spcAft>
                <a:spcPts val="0"/>
              </a:spcAft>
              <a:buClr>
                <a:srgbClr val="222222"/>
              </a:buClr>
              <a:buSzPts val="1584"/>
              <a:buChar char="➔"/>
            </a:pPr>
            <a:r>
              <a:rPr lang="de" sz="1583">
                <a:solidFill>
                  <a:srgbClr val="222222"/>
                </a:solidFill>
              </a:rPr>
              <a:t>Gesetzliche Richtlinien (z.B. DSGVO) müssen eingehalten werden</a:t>
            </a:r>
            <a:endParaRPr sz="1583">
              <a:solidFill>
                <a:srgbClr val="222222"/>
              </a:solidFill>
            </a:endParaRPr>
          </a:p>
          <a:p>
            <a:pPr indent="-329174" lvl="0" marL="457200" rtl="0" algn="l">
              <a:spcBef>
                <a:spcPts val="0"/>
              </a:spcBef>
              <a:spcAft>
                <a:spcPts val="0"/>
              </a:spcAft>
              <a:buClr>
                <a:srgbClr val="222222"/>
              </a:buClr>
              <a:buSzPts val="1584"/>
              <a:buChar char="➔"/>
            </a:pPr>
            <a:r>
              <a:rPr lang="de" sz="1583">
                <a:solidFill>
                  <a:srgbClr val="222222"/>
                </a:solidFill>
              </a:rPr>
              <a:t>Code funktioniert fehlerfrei</a:t>
            </a:r>
            <a:r>
              <a:rPr lang="de" sz="1583">
                <a:solidFill>
                  <a:srgbClr val="222222"/>
                </a:solidFill>
              </a:rPr>
              <a:t> </a:t>
            </a:r>
            <a:endParaRPr sz="1583">
              <a:solidFill>
                <a:srgbClr val="222222"/>
              </a:solidFill>
            </a:endParaRPr>
          </a:p>
          <a:p>
            <a:pPr indent="-329174" lvl="0" marL="457200" rtl="0" algn="l">
              <a:spcBef>
                <a:spcPts val="0"/>
              </a:spcBef>
              <a:spcAft>
                <a:spcPts val="0"/>
              </a:spcAft>
              <a:buClr>
                <a:srgbClr val="222222"/>
              </a:buClr>
              <a:buSzPts val="1584"/>
              <a:buChar char="➔"/>
            </a:pPr>
            <a:r>
              <a:rPr lang="de" sz="1583">
                <a:solidFill>
                  <a:srgbClr val="222222"/>
                </a:solidFill>
              </a:rPr>
              <a:t>User Story ist anhand der Akzeptanzkriterien getestet worden</a:t>
            </a:r>
            <a:endParaRPr sz="1583">
              <a:solidFill>
                <a:srgbClr val="222222"/>
              </a:solidFill>
            </a:endParaRPr>
          </a:p>
          <a:p>
            <a:pPr indent="-329174" lvl="0" marL="457200" rtl="0" algn="l">
              <a:spcBef>
                <a:spcPts val="0"/>
              </a:spcBef>
              <a:spcAft>
                <a:spcPts val="0"/>
              </a:spcAft>
              <a:buClr>
                <a:srgbClr val="222222"/>
              </a:buClr>
              <a:buSzPts val="1584"/>
              <a:buChar char="➔"/>
            </a:pPr>
            <a:r>
              <a:rPr lang="de" sz="1583">
                <a:solidFill>
                  <a:srgbClr val="222222"/>
                </a:solidFill>
              </a:rPr>
              <a:t>Use</a:t>
            </a:r>
            <a:r>
              <a:rPr lang="de" sz="1583">
                <a:solidFill>
                  <a:srgbClr val="000000"/>
                </a:solidFill>
              </a:rPr>
              <a:t>r Story ist mit Test-Usern getest</a:t>
            </a:r>
            <a:r>
              <a:rPr lang="de" sz="1583">
                <a:solidFill>
                  <a:srgbClr val="222222"/>
                </a:solidFill>
              </a:rPr>
              <a:t>et worden</a:t>
            </a:r>
            <a:endParaRPr sz="1583">
              <a:solidFill>
                <a:srgbClr val="222222"/>
              </a:solidFill>
            </a:endParaRPr>
          </a:p>
          <a:p>
            <a:pPr indent="-329174" lvl="0" marL="457200" rtl="0" algn="l">
              <a:spcBef>
                <a:spcPts val="0"/>
              </a:spcBef>
              <a:spcAft>
                <a:spcPts val="0"/>
              </a:spcAft>
              <a:buClr>
                <a:srgbClr val="222222"/>
              </a:buClr>
              <a:buSzPts val="1584"/>
              <a:buChar char="➔"/>
            </a:pPr>
            <a:r>
              <a:rPr lang="de" sz="1583">
                <a:solidFill>
                  <a:srgbClr val="222222"/>
                </a:solidFill>
              </a:rPr>
              <a:t>Dokumentation wird </a:t>
            </a:r>
            <a:r>
              <a:rPr lang="de" sz="1583">
                <a:solidFill>
                  <a:srgbClr val="222222"/>
                </a:solidFill>
              </a:rPr>
              <a:t>aktualisiert</a:t>
            </a:r>
            <a:endParaRPr sz="1583">
              <a:solidFill>
                <a:srgbClr val="222222"/>
              </a:solidFill>
            </a:endParaRPr>
          </a:p>
          <a:p>
            <a:pPr indent="-329174" lvl="0" marL="457200" rtl="0" algn="l">
              <a:spcBef>
                <a:spcPts val="0"/>
              </a:spcBef>
              <a:spcAft>
                <a:spcPts val="0"/>
              </a:spcAft>
              <a:buClr>
                <a:srgbClr val="222222"/>
              </a:buClr>
              <a:buSzPts val="1584"/>
              <a:buChar char="➔"/>
            </a:pPr>
            <a:r>
              <a:rPr lang="de" sz="1583">
                <a:solidFill>
                  <a:srgbClr val="222222"/>
                </a:solidFill>
              </a:rPr>
              <a:t>UX wurde getestet</a:t>
            </a:r>
            <a:endParaRPr sz="1583">
              <a:solidFill>
                <a:srgbClr val="222222"/>
              </a:solidFill>
            </a:endParaRPr>
          </a:p>
          <a:p>
            <a:pPr indent="-329174" lvl="0" marL="457200" rtl="0" algn="l">
              <a:spcBef>
                <a:spcPts val="0"/>
              </a:spcBef>
              <a:spcAft>
                <a:spcPts val="0"/>
              </a:spcAft>
              <a:buClr>
                <a:srgbClr val="222222"/>
              </a:buClr>
              <a:buSzPts val="1584"/>
              <a:buChar char="➔"/>
            </a:pPr>
            <a:r>
              <a:rPr lang="de" sz="1583">
                <a:solidFill>
                  <a:srgbClr val="222222"/>
                </a:solidFill>
              </a:rPr>
              <a:t>Software ist auf den Top 5 Smartphones getestet worden</a:t>
            </a:r>
            <a:endParaRPr sz="1583">
              <a:solidFill>
                <a:srgbClr val="222222"/>
              </a:solidFill>
            </a:endParaRPr>
          </a:p>
          <a:p>
            <a:pPr indent="-329174" lvl="0" marL="457200" rtl="0" algn="l">
              <a:spcBef>
                <a:spcPts val="0"/>
              </a:spcBef>
              <a:spcAft>
                <a:spcPts val="0"/>
              </a:spcAft>
              <a:buClr>
                <a:srgbClr val="222222"/>
              </a:buClr>
              <a:buSzPts val="1584"/>
              <a:buChar char="➔"/>
            </a:pPr>
            <a:r>
              <a:rPr lang="de" sz="1583">
                <a:solidFill>
                  <a:srgbClr val="222222"/>
                </a:solidFill>
              </a:rPr>
              <a:t>Software ist auf den Top 3 Browsern getestet</a:t>
            </a:r>
            <a:endParaRPr sz="1583">
              <a:solidFill>
                <a:srgbClr val="222222"/>
              </a:solidFill>
            </a:endParaRPr>
          </a:p>
          <a:p>
            <a:pPr indent="-329174" lvl="0" marL="457200" rtl="0" algn="l">
              <a:spcBef>
                <a:spcPts val="0"/>
              </a:spcBef>
              <a:spcAft>
                <a:spcPts val="0"/>
              </a:spcAft>
              <a:buClr>
                <a:srgbClr val="222222"/>
              </a:buClr>
              <a:buSzPts val="1584"/>
              <a:buChar char="➔"/>
            </a:pPr>
            <a:r>
              <a:rPr lang="de" sz="1583">
                <a:solidFill>
                  <a:srgbClr val="222222"/>
                </a:solidFill>
              </a:rPr>
              <a:t>Software </a:t>
            </a:r>
            <a:r>
              <a:rPr lang="de" sz="1583">
                <a:solidFill>
                  <a:srgbClr val="222222"/>
                </a:solidFill>
              </a:rPr>
              <a:t>ist auf den Top 3 Smart TV getestet</a:t>
            </a:r>
            <a:endParaRPr sz="1583">
              <a:solidFill>
                <a:srgbClr val="222222"/>
              </a:solidFill>
            </a:endParaRPr>
          </a:p>
          <a:p>
            <a:pPr indent="-329174" lvl="0" marL="457200" rtl="0" algn="l">
              <a:spcBef>
                <a:spcPts val="0"/>
              </a:spcBef>
              <a:spcAft>
                <a:spcPts val="0"/>
              </a:spcAft>
              <a:buClr>
                <a:srgbClr val="222222"/>
              </a:buClr>
              <a:buSzPts val="1584"/>
              <a:buChar char="➔"/>
            </a:pPr>
            <a:r>
              <a:rPr lang="de" sz="1583">
                <a:solidFill>
                  <a:srgbClr val="222222"/>
                </a:solidFill>
              </a:rPr>
              <a:t>Kontinuierliche Integration</a:t>
            </a:r>
            <a:endParaRPr sz="1225">
              <a:solidFill>
                <a:srgbClr val="222222"/>
              </a:solidFill>
            </a:endParaRPr>
          </a:p>
        </p:txBody>
      </p:sp>
      <p:sp>
        <p:nvSpPr>
          <p:cNvPr id="276" name="Google Shape;276;p36"/>
          <p:cNvSpPr txBox="1"/>
          <p:nvPr/>
        </p:nvSpPr>
        <p:spPr>
          <a:xfrm>
            <a:off x="1107325" y="453314"/>
            <a:ext cx="47973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3100">
                <a:solidFill>
                  <a:schemeClr val="accent1"/>
                </a:solidFill>
                <a:latin typeface="Lobster"/>
                <a:ea typeface="Lobster"/>
                <a:cs typeface="Lobster"/>
                <a:sym typeface="Lobster"/>
              </a:rPr>
              <a:t>Definition Of DONE</a:t>
            </a:r>
            <a:endParaRPr i="1" sz="300">
              <a:latin typeface="Lobster"/>
              <a:ea typeface="Lobster"/>
              <a:cs typeface="Lobster"/>
              <a:sym typeface="Lobs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Sprint Planning - Sprint Backlog</a:t>
            </a:r>
            <a:endParaRPr/>
          </a:p>
        </p:txBody>
      </p:sp>
      <p:sp>
        <p:nvSpPr>
          <p:cNvPr id="282" name="Google Shape;282;p37"/>
          <p:cNvSpPr txBox="1"/>
          <p:nvPr>
            <p:ph idx="1" type="body"/>
          </p:nvPr>
        </p:nvSpPr>
        <p:spPr>
          <a:xfrm>
            <a:off x="311700" y="1016250"/>
            <a:ext cx="8520600" cy="11382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rgbClr val="222222"/>
              </a:buClr>
              <a:buSzPts val="1000"/>
              <a:buChar char="●"/>
            </a:pPr>
            <a:r>
              <a:rPr lang="de" sz="1000">
                <a:solidFill>
                  <a:srgbClr val="222222"/>
                </a:solidFill>
              </a:rPr>
              <a:t>PO clustert mit Hilfe der Developer User Stories</a:t>
            </a:r>
            <a:endParaRPr sz="1000">
              <a:solidFill>
                <a:srgbClr val="222222"/>
              </a:solidFill>
            </a:endParaRPr>
          </a:p>
          <a:p>
            <a:pPr indent="-292100" lvl="0" marL="457200" rtl="0" algn="l">
              <a:spcBef>
                <a:spcPts val="0"/>
              </a:spcBef>
              <a:spcAft>
                <a:spcPts val="0"/>
              </a:spcAft>
              <a:buClr>
                <a:srgbClr val="222222"/>
              </a:buClr>
              <a:buSzPts val="1000"/>
              <a:buChar char="●"/>
            </a:pPr>
            <a:r>
              <a:rPr lang="de" sz="1000">
                <a:solidFill>
                  <a:srgbClr val="222222"/>
                </a:solidFill>
              </a:rPr>
              <a:t>Developer pullen User Stories, verfeinern diese und teilen sie in weitere Arbeitsschritte auf (Dev/PO)</a:t>
            </a:r>
            <a:endParaRPr sz="1000">
              <a:solidFill>
                <a:srgbClr val="222222"/>
              </a:solidFill>
            </a:endParaRPr>
          </a:p>
          <a:p>
            <a:pPr indent="-292100" lvl="0" marL="457200" rtl="0" algn="l">
              <a:spcBef>
                <a:spcPts val="0"/>
              </a:spcBef>
              <a:spcAft>
                <a:spcPts val="0"/>
              </a:spcAft>
              <a:buClr>
                <a:srgbClr val="222222"/>
              </a:buClr>
              <a:buSzPts val="1000"/>
              <a:buChar char="●"/>
            </a:pPr>
            <a:r>
              <a:rPr lang="de" sz="1000">
                <a:solidFill>
                  <a:srgbClr val="222222"/>
                </a:solidFill>
              </a:rPr>
              <a:t>Reale Aufwandseinschätzung durch die Developer</a:t>
            </a:r>
            <a:endParaRPr sz="1000">
              <a:solidFill>
                <a:srgbClr val="222222"/>
              </a:solidFill>
            </a:endParaRPr>
          </a:p>
          <a:p>
            <a:pPr indent="-292100" lvl="0" marL="457200" rtl="0" algn="l">
              <a:spcBef>
                <a:spcPts val="0"/>
              </a:spcBef>
              <a:spcAft>
                <a:spcPts val="0"/>
              </a:spcAft>
              <a:buClr>
                <a:srgbClr val="222222"/>
              </a:buClr>
              <a:buSzPts val="1000"/>
              <a:buChar char="●"/>
            </a:pPr>
            <a:r>
              <a:rPr lang="de" sz="1000">
                <a:solidFill>
                  <a:srgbClr val="222222"/>
                </a:solidFill>
              </a:rPr>
              <a:t>Fokussierung auf die technische Komponente</a:t>
            </a:r>
            <a:endParaRPr sz="1000">
              <a:solidFill>
                <a:srgbClr val="222222"/>
              </a:solidFill>
            </a:endParaRPr>
          </a:p>
          <a:p>
            <a:pPr indent="-292100" lvl="0" marL="457200" rtl="0" algn="l">
              <a:spcBef>
                <a:spcPts val="0"/>
              </a:spcBef>
              <a:spcAft>
                <a:spcPts val="0"/>
              </a:spcAft>
              <a:buClr>
                <a:srgbClr val="222222"/>
              </a:buClr>
              <a:buSzPts val="1000"/>
              <a:buChar char="●"/>
            </a:pPr>
            <a:r>
              <a:rPr lang="de" sz="1000">
                <a:solidFill>
                  <a:srgbClr val="222222"/>
                </a:solidFill>
              </a:rPr>
              <a:t>Festlegung der Software-Architektur</a:t>
            </a:r>
            <a:endParaRPr sz="1000">
              <a:solidFill>
                <a:srgbClr val="222222"/>
              </a:solidFill>
            </a:endParaRPr>
          </a:p>
        </p:txBody>
      </p:sp>
      <p:sp>
        <p:nvSpPr>
          <p:cNvPr id="283" name="Google Shape;283;p37"/>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284" name="Google Shape;284;p37"/>
          <p:cNvPicPr preferRelativeResize="0"/>
          <p:nvPr/>
        </p:nvPicPr>
        <p:blipFill>
          <a:blip r:embed="rId3">
            <a:alphaModFix/>
          </a:blip>
          <a:stretch>
            <a:fillRect/>
          </a:stretch>
        </p:blipFill>
        <p:spPr>
          <a:xfrm>
            <a:off x="369650" y="2171125"/>
            <a:ext cx="8417526" cy="26027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Sprint Goal</a:t>
            </a:r>
            <a:endParaRPr/>
          </a:p>
        </p:txBody>
      </p:sp>
      <p:sp>
        <p:nvSpPr>
          <p:cNvPr id="290" name="Google Shape;290;p38"/>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291" name="Google Shape;291;p38"/>
          <p:cNvSpPr/>
          <p:nvPr/>
        </p:nvSpPr>
        <p:spPr>
          <a:xfrm>
            <a:off x="249263" y="1628475"/>
            <a:ext cx="8645475" cy="1886525"/>
          </a:xfrm>
          <a:prstGeom prst="flowChartPunchedTap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de" sz="2000"/>
              <a:t>Initiale Entwicklung der Software mit Fokus auf intuitiver Nutzung</a:t>
            </a:r>
            <a:endParaRPr sz="2000"/>
          </a:p>
          <a:p>
            <a:pPr indent="0" lvl="0" marL="0" rtl="0" algn="ctr">
              <a:lnSpc>
                <a:spcPct val="115000"/>
              </a:lnSpc>
              <a:spcBef>
                <a:spcPts val="0"/>
              </a:spcBef>
              <a:spcAft>
                <a:spcPts val="0"/>
              </a:spcAft>
              <a:buNone/>
            </a:pPr>
            <a:r>
              <a:rPr lang="de" sz="2000"/>
              <a:t>und Streaming auf verschiedenen Endgeräten.</a:t>
            </a:r>
            <a:endParaRPr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Daily Scrum Tag 1</a:t>
            </a:r>
            <a:endParaRPr/>
          </a:p>
        </p:txBody>
      </p:sp>
      <p:sp>
        <p:nvSpPr>
          <p:cNvPr id="297" name="Google Shape;297;p3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200">
                <a:solidFill>
                  <a:srgbClr val="000000"/>
                </a:solidFill>
              </a:rPr>
              <a:t>Developer legen fest, den Daily Scrum täglich um 8.30 Uhr abzuhalten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b="1" lang="de" sz="1200">
                <a:solidFill>
                  <a:srgbClr val="000000"/>
                </a:solidFill>
              </a:rPr>
              <a:t>Developer:</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Passt alles, was wir besprochen haben?</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Jeder weiß, was er zu tun hat?</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Ziehen sich einzelne Tasks und stimmen sich ab, wer was bearbeitet.</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Possible issues?</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Let’s get started!</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b="1" lang="de" sz="1200">
                <a:solidFill>
                  <a:srgbClr val="000000"/>
                </a:solidFill>
              </a:rPr>
              <a:t>Product Owner:</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Habt Ihr alles, was Ihr braucht?</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Habt ihr Fragen zu einer User Story?</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b="1" lang="de" sz="1200">
                <a:solidFill>
                  <a:srgbClr val="000000"/>
                </a:solidFill>
              </a:rPr>
              <a:t>Scrum Master:</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Steht parat falls Scrum Team Unterstützung bezüglich dem Aufbau oder Ablauf von Scrum braucht.</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Gibt es Impediments?</a:t>
            </a:r>
            <a:endParaRPr sz="1200">
              <a:solidFill>
                <a:srgbClr val="000000"/>
              </a:solidFill>
            </a:endParaRPr>
          </a:p>
        </p:txBody>
      </p:sp>
      <p:sp>
        <p:nvSpPr>
          <p:cNvPr id="298" name="Google Shape;298;p39"/>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a:t>
            </a:r>
            <a:r>
              <a:rPr lang="de"/>
              <a:t>Daily Scrum Tag 10</a:t>
            </a:r>
            <a:endParaRPr/>
          </a:p>
        </p:txBody>
      </p:sp>
      <p:sp>
        <p:nvSpPr>
          <p:cNvPr id="304" name="Google Shape;304;p40"/>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000000"/>
              </a:buClr>
              <a:buSzPts val="1200"/>
              <a:buChar char="●"/>
            </a:pPr>
            <a:r>
              <a:rPr b="1" lang="de" sz="1200">
                <a:solidFill>
                  <a:srgbClr val="000000"/>
                </a:solidFill>
              </a:rPr>
              <a:t>Developer:</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Debugging Issues </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Hürden/Hindernisse im Software-Coding, die den Prozess verlangsamen </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	</a:t>
            </a:r>
            <a:r>
              <a:rPr b="1" lang="de" sz="1200">
                <a:solidFill>
                  <a:srgbClr val="000000"/>
                </a:solidFill>
              </a:rPr>
              <a:t>Lösung nach Diskussion</a:t>
            </a:r>
            <a:r>
              <a:rPr lang="de" sz="1200">
                <a:solidFill>
                  <a:srgbClr val="000000"/>
                </a:solidFill>
              </a:rPr>
              <a:t>: Funktionalität minimieren (Developer setzen sich </a:t>
            </a:r>
            <a:br>
              <a:rPr lang="de" sz="1200">
                <a:solidFill>
                  <a:srgbClr val="000000"/>
                </a:solidFill>
              </a:rPr>
            </a:br>
            <a:r>
              <a:rPr lang="de" sz="1200">
                <a:solidFill>
                  <a:srgbClr val="000000"/>
                </a:solidFill>
              </a:rPr>
              <a:t>	mit Product Owner zusammen, um diesen zu informieren bzw. dies zu besprechen)</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Aufteilen eines komplexen Tasks</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b="1" lang="de" sz="1200">
                <a:solidFill>
                  <a:srgbClr val="000000"/>
                </a:solidFill>
              </a:rPr>
              <a:t>Product Owner:</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nimmt nicht teil - Meeting mit potentiellen Investoren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b="1" lang="de" sz="1200">
                <a:solidFill>
                  <a:srgbClr val="000000"/>
                </a:solidFill>
              </a:rPr>
              <a:t>Scrum Master:</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nimmt teil, um bewerten zu können, ob das Team funktioniert und ob die </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   Time-Box eingehalten wird</a:t>
            </a:r>
            <a:endParaRPr sz="1200">
              <a:solidFill>
                <a:srgbClr val="000000"/>
              </a:solidFill>
            </a:endParaRPr>
          </a:p>
          <a:p>
            <a:pPr indent="0" lvl="0" marL="457200" rtl="0" algn="l">
              <a:lnSpc>
                <a:spcPct val="115000"/>
              </a:lnSpc>
              <a:spcBef>
                <a:spcPts val="0"/>
              </a:spcBef>
              <a:spcAft>
                <a:spcPts val="0"/>
              </a:spcAft>
              <a:buNone/>
            </a:pPr>
            <a:r>
              <a:rPr lang="de" sz="1200">
                <a:solidFill>
                  <a:srgbClr val="000000"/>
                </a:solidFill>
              </a:rPr>
              <a:t>-&gt; steht für Coaching parat</a:t>
            </a:r>
            <a:endParaRPr sz="1200">
              <a:solidFill>
                <a:srgbClr val="000000"/>
              </a:solidFill>
            </a:endParaRPr>
          </a:p>
        </p:txBody>
      </p:sp>
      <p:sp>
        <p:nvSpPr>
          <p:cNvPr id="305" name="Google Shape;305;p40"/>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Kundengespräch / Testing</a:t>
            </a:r>
            <a:endParaRPr/>
          </a:p>
        </p:txBody>
      </p:sp>
      <p:sp>
        <p:nvSpPr>
          <p:cNvPr id="311" name="Google Shape;311;p41"/>
          <p:cNvSpPr txBox="1"/>
          <p:nvPr>
            <p:ph idx="1" type="body"/>
          </p:nvPr>
        </p:nvSpPr>
        <p:spPr>
          <a:xfrm>
            <a:off x="311700" y="1152475"/>
            <a:ext cx="8724000" cy="3340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de" sz="1200">
                <a:solidFill>
                  <a:srgbClr val="000000"/>
                </a:solidFill>
              </a:rPr>
              <a:t>Problem</a:t>
            </a:r>
            <a:r>
              <a:rPr lang="de" sz="1200">
                <a:solidFill>
                  <a:srgbClr val="000000"/>
                </a:solidFill>
              </a:rPr>
              <a:t>:</a:t>
            </a:r>
            <a:endParaRPr sz="1200">
              <a:solidFill>
                <a:srgbClr val="000000"/>
              </a:solidFill>
            </a:endParaRPr>
          </a:p>
          <a:p>
            <a:pPr indent="0" lvl="0" marL="0" rtl="0" algn="l">
              <a:lnSpc>
                <a:spcPct val="100000"/>
              </a:lnSpc>
              <a:spcBef>
                <a:spcPts val="0"/>
              </a:spcBef>
              <a:spcAft>
                <a:spcPts val="0"/>
              </a:spcAft>
              <a:buNone/>
            </a:pPr>
            <a:r>
              <a:rPr lang="de" sz="1200">
                <a:solidFill>
                  <a:srgbClr val="000000"/>
                </a:solidFill>
              </a:rPr>
              <a:t>Das Projekt hat keinen direkten Kundenauftrag. Kunden müssen trotzdem befragt werden.</a:t>
            </a:r>
            <a:endParaRPr sz="1200">
              <a:solidFill>
                <a:srgbClr val="000000"/>
              </a:solidFill>
            </a:endParaRPr>
          </a:p>
          <a:p>
            <a:pPr indent="0" lvl="0" marL="0" rtl="0" algn="l">
              <a:lnSpc>
                <a:spcPct val="100000"/>
              </a:lnSpc>
              <a:spcBef>
                <a:spcPts val="0"/>
              </a:spcBef>
              <a:spcAft>
                <a:spcPts val="0"/>
              </a:spcAft>
              <a:buNone/>
            </a:pPr>
            <a:r>
              <a:t/>
            </a:r>
            <a:endParaRPr b="1" sz="1200">
              <a:solidFill>
                <a:srgbClr val="000000"/>
              </a:solidFill>
            </a:endParaRPr>
          </a:p>
          <a:p>
            <a:pPr indent="0" lvl="0" marL="0" rtl="0" algn="l">
              <a:lnSpc>
                <a:spcPct val="100000"/>
              </a:lnSpc>
              <a:spcBef>
                <a:spcPts val="0"/>
              </a:spcBef>
              <a:spcAft>
                <a:spcPts val="0"/>
              </a:spcAft>
              <a:buNone/>
            </a:pPr>
            <a:r>
              <a:rPr b="1" lang="de" sz="1200">
                <a:solidFill>
                  <a:srgbClr val="000000"/>
                </a:solidFill>
              </a:rPr>
              <a:t>Lösung</a:t>
            </a:r>
            <a:r>
              <a:rPr lang="de" sz="1200">
                <a:solidFill>
                  <a:srgbClr val="000000"/>
                </a:solidFill>
              </a:rPr>
              <a:t>:</a:t>
            </a:r>
            <a:endParaRPr sz="1200">
              <a:solidFill>
                <a:srgbClr val="000000"/>
              </a:solidFill>
            </a:endParaRPr>
          </a:p>
          <a:p>
            <a:pPr indent="0" lvl="0" marL="0" rtl="0" algn="l">
              <a:lnSpc>
                <a:spcPct val="100000"/>
              </a:lnSpc>
              <a:spcBef>
                <a:spcPts val="0"/>
              </a:spcBef>
              <a:spcAft>
                <a:spcPts val="0"/>
              </a:spcAft>
              <a:buNone/>
            </a:pPr>
            <a:r>
              <a:rPr lang="de" sz="1200">
                <a:solidFill>
                  <a:srgbClr val="000000"/>
                </a:solidFill>
              </a:rPr>
              <a:t>Kooperation mit ortsansässiger Universität (Flyer siehe nächste Folie)</a:t>
            </a:r>
            <a:endParaRPr sz="1200">
              <a:solidFill>
                <a:srgbClr val="000000"/>
              </a:solidFill>
            </a:endParaRPr>
          </a:p>
          <a:p>
            <a:pPr indent="0" lvl="0" marL="457200" rtl="0" algn="l">
              <a:lnSpc>
                <a:spcPct val="100000"/>
              </a:lnSpc>
              <a:spcBef>
                <a:spcPts val="0"/>
              </a:spcBef>
              <a:spcAft>
                <a:spcPts val="0"/>
              </a:spcAft>
              <a:buNone/>
            </a:pPr>
            <a:r>
              <a:rPr lang="de" sz="1200">
                <a:solidFill>
                  <a:srgbClr val="000000"/>
                </a:solidFill>
              </a:rPr>
              <a:t>-&gt; Survey - erste Screenshots der Oberfläche, allgemeine Ideen &amp; Verbesserungsvorschläge</a:t>
            </a:r>
            <a:endParaRPr sz="1200">
              <a:solidFill>
                <a:srgbClr val="000000"/>
              </a:solidFill>
            </a:endParaRPr>
          </a:p>
          <a:p>
            <a:pPr indent="0" lvl="0" marL="0" rtl="0" algn="l">
              <a:lnSpc>
                <a:spcPct val="100000"/>
              </a:lnSpc>
              <a:spcBef>
                <a:spcPts val="0"/>
              </a:spcBef>
              <a:spcAft>
                <a:spcPts val="0"/>
              </a:spcAft>
              <a:buNone/>
            </a:pPr>
            <a:r>
              <a:t/>
            </a:r>
            <a:endParaRPr b="1" sz="1200">
              <a:solidFill>
                <a:srgbClr val="000000"/>
              </a:solidFill>
            </a:endParaRPr>
          </a:p>
          <a:p>
            <a:pPr indent="0" lvl="0" marL="0" rtl="0" algn="l">
              <a:lnSpc>
                <a:spcPct val="100000"/>
              </a:lnSpc>
              <a:spcBef>
                <a:spcPts val="0"/>
              </a:spcBef>
              <a:spcAft>
                <a:spcPts val="0"/>
              </a:spcAft>
              <a:buNone/>
            </a:pPr>
            <a:r>
              <a:rPr b="1" lang="de" sz="1200">
                <a:solidFill>
                  <a:srgbClr val="000000"/>
                </a:solidFill>
              </a:rPr>
              <a:t>Ergebnisse</a:t>
            </a:r>
            <a:r>
              <a:rPr lang="de" sz="1200">
                <a:solidFill>
                  <a:srgbClr val="000000"/>
                </a:solidFill>
              </a:rPr>
              <a:t>: </a:t>
            </a:r>
            <a:endParaRPr sz="1200">
              <a:solidFill>
                <a:srgbClr val="000000"/>
              </a:solidFill>
            </a:endParaRPr>
          </a:p>
          <a:p>
            <a:pPr indent="-304800" lvl="0" marL="457200" rtl="0" algn="l">
              <a:lnSpc>
                <a:spcPct val="100000"/>
              </a:lnSpc>
              <a:spcBef>
                <a:spcPts val="0"/>
              </a:spcBef>
              <a:spcAft>
                <a:spcPts val="0"/>
              </a:spcAft>
              <a:buClr>
                <a:srgbClr val="000000"/>
              </a:buClr>
              <a:buSzPts val="1200"/>
              <a:buAutoNum type="arabicPeriod"/>
            </a:pPr>
            <a:r>
              <a:rPr lang="de" sz="1200">
                <a:solidFill>
                  <a:srgbClr val="000000"/>
                </a:solidFill>
              </a:rPr>
              <a:t>Das Farbschema von Beispieloberfläche 1 hat besser abgeschnitten</a:t>
            </a:r>
            <a:endParaRPr sz="1200">
              <a:solidFill>
                <a:srgbClr val="000000"/>
              </a:solidFill>
            </a:endParaRPr>
          </a:p>
          <a:p>
            <a:pPr indent="-304800" lvl="0" marL="457200" rtl="0" algn="l">
              <a:lnSpc>
                <a:spcPct val="100000"/>
              </a:lnSpc>
              <a:spcBef>
                <a:spcPts val="0"/>
              </a:spcBef>
              <a:spcAft>
                <a:spcPts val="0"/>
              </a:spcAft>
              <a:buClr>
                <a:srgbClr val="000000"/>
              </a:buClr>
              <a:buSzPts val="1200"/>
              <a:buAutoNum type="arabicPeriod"/>
            </a:pPr>
            <a:r>
              <a:rPr lang="de" sz="1200">
                <a:solidFill>
                  <a:srgbClr val="000000"/>
                </a:solidFill>
              </a:rPr>
              <a:t>Die Befragten wünschen sich einen personalisierten Newsfeed über Konzerte </a:t>
            </a:r>
            <a:endParaRPr sz="1200">
              <a:solidFill>
                <a:srgbClr val="000000"/>
              </a:solidFill>
            </a:endParaRPr>
          </a:p>
          <a:p>
            <a:pPr indent="-304800" lvl="0" marL="457200" rtl="0" algn="l">
              <a:lnSpc>
                <a:spcPct val="100000"/>
              </a:lnSpc>
              <a:spcBef>
                <a:spcPts val="0"/>
              </a:spcBef>
              <a:spcAft>
                <a:spcPts val="0"/>
              </a:spcAft>
              <a:buClr>
                <a:srgbClr val="000000"/>
              </a:buClr>
              <a:buSzPts val="1200"/>
              <a:buAutoNum type="arabicPeriod"/>
            </a:pPr>
            <a:r>
              <a:rPr lang="de" sz="1200">
                <a:solidFill>
                  <a:srgbClr val="000000"/>
                </a:solidFill>
              </a:rPr>
              <a:t>etc.</a:t>
            </a:r>
            <a:endParaRPr sz="1200">
              <a:solidFill>
                <a:srgbClr val="000000"/>
              </a:solidFill>
            </a:endParaRPr>
          </a:p>
          <a:p>
            <a:pPr indent="0" lvl="0" marL="457200" rtl="0" algn="l">
              <a:lnSpc>
                <a:spcPct val="100000"/>
              </a:lnSpc>
              <a:spcBef>
                <a:spcPts val="0"/>
              </a:spcBef>
              <a:spcAft>
                <a:spcPts val="0"/>
              </a:spcAft>
              <a:buNone/>
            </a:pPr>
            <a:r>
              <a:rPr lang="de" sz="1200">
                <a:solidFill>
                  <a:srgbClr val="000000"/>
                </a:solidFill>
              </a:rPr>
              <a:t>-&gt; Marketing gibt Ergebnisse an Tag 15 an PO, der daraus neue User Stories ableitet </a:t>
            </a:r>
            <a:endParaRPr sz="1200">
              <a:solidFill>
                <a:srgbClr val="000000"/>
              </a:solidFill>
            </a:endParaRPr>
          </a:p>
          <a:p>
            <a:pPr indent="0" lvl="0" marL="457200" rtl="0" algn="l">
              <a:lnSpc>
                <a:spcPct val="100000"/>
              </a:lnSpc>
              <a:spcBef>
                <a:spcPts val="0"/>
              </a:spcBef>
              <a:spcAft>
                <a:spcPts val="0"/>
              </a:spcAft>
              <a:buNone/>
            </a:pPr>
            <a:r>
              <a:rPr lang="de" sz="1200">
                <a:solidFill>
                  <a:srgbClr val="000000"/>
                </a:solidFill>
              </a:rPr>
              <a:t>   bzw. bereits bestehende erweitert oder anpasst</a:t>
            </a:r>
            <a:endParaRPr sz="1200">
              <a:solidFill>
                <a:srgbClr val="000000"/>
              </a:solidFill>
            </a:endParaRPr>
          </a:p>
          <a:p>
            <a:pPr indent="0" lvl="0" marL="0" rtl="0" algn="l">
              <a:lnSpc>
                <a:spcPct val="100000"/>
              </a:lnSpc>
              <a:spcBef>
                <a:spcPts val="0"/>
              </a:spcBef>
              <a:spcAft>
                <a:spcPts val="0"/>
              </a:spcAft>
              <a:buNone/>
            </a:pPr>
            <a:r>
              <a:rPr lang="de" sz="1100">
                <a:solidFill>
                  <a:srgbClr val="CC0000"/>
                </a:solidFill>
              </a:rPr>
              <a:t> </a:t>
            </a:r>
            <a:endParaRPr sz="1100">
              <a:solidFill>
                <a:srgbClr val="222222"/>
              </a:solidFill>
            </a:endParaRPr>
          </a:p>
        </p:txBody>
      </p:sp>
      <p:sp>
        <p:nvSpPr>
          <p:cNvPr id="312" name="Google Shape;312;p41"/>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55300" y="2129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Projekt - Brainstorming</a:t>
            </a:r>
            <a:endParaRPr/>
          </a:p>
        </p:txBody>
      </p:sp>
      <p:sp>
        <p:nvSpPr>
          <p:cNvPr id="75" name="Google Shape;75;p15"/>
          <p:cNvSpPr txBox="1"/>
          <p:nvPr>
            <p:ph idx="1" type="body"/>
          </p:nvPr>
        </p:nvSpPr>
        <p:spPr>
          <a:xfrm>
            <a:off x="286325" y="890225"/>
            <a:ext cx="3961200" cy="3739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de" sz="1000">
                <a:solidFill>
                  <a:srgbClr val="000000"/>
                </a:solidFill>
              </a:rPr>
              <a:t>Problem</a:t>
            </a:r>
            <a:r>
              <a:rPr lang="de" sz="1000">
                <a:solidFill>
                  <a:srgbClr val="000000"/>
                </a:solidFill>
              </a:rPr>
              <a:t>: “Festivalexperience” durch Corona nicht umzusetzen</a:t>
            </a:r>
            <a:endParaRPr sz="1000">
              <a:solidFill>
                <a:srgbClr val="000000"/>
              </a:solidFill>
            </a:endParaRPr>
          </a:p>
          <a:p>
            <a:pPr indent="0" lvl="0" marL="0" rtl="0" algn="l">
              <a:lnSpc>
                <a:spcPct val="95000"/>
              </a:lnSpc>
              <a:spcBef>
                <a:spcPts val="1200"/>
              </a:spcBef>
              <a:spcAft>
                <a:spcPts val="0"/>
              </a:spcAft>
              <a:buSzPts val="770"/>
              <a:buNone/>
            </a:pPr>
            <a:r>
              <a:rPr b="1" lang="de" sz="1000">
                <a:solidFill>
                  <a:srgbClr val="000000"/>
                </a:solidFill>
              </a:rPr>
              <a:t>Kernaussage</a:t>
            </a:r>
            <a:r>
              <a:rPr lang="de" sz="1000">
                <a:solidFill>
                  <a:srgbClr val="000000"/>
                </a:solidFill>
              </a:rPr>
              <a:t>: Ein Festival macht mehr als nur die Musik aus</a:t>
            </a:r>
            <a:endParaRPr sz="1000">
              <a:solidFill>
                <a:srgbClr val="000000"/>
              </a:solidFill>
            </a:endParaRPr>
          </a:p>
          <a:p>
            <a:pPr indent="0" lvl="0" marL="0" rtl="0" algn="l">
              <a:lnSpc>
                <a:spcPct val="95000"/>
              </a:lnSpc>
              <a:spcBef>
                <a:spcPts val="1200"/>
              </a:spcBef>
              <a:spcAft>
                <a:spcPts val="0"/>
              </a:spcAft>
              <a:buSzPts val="770"/>
              <a:buNone/>
            </a:pPr>
            <a:r>
              <a:rPr b="1" lang="de" sz="1000">
                <a:solidFill>
                  <a:srgbClr val="000000"/>
                </a:solidFill>
              </a:rPr>
              <a:t>Kernidee</a:t>
            </a:r>
            <a:r>
              <a:rPr lang="de" sz="1000">
                <a:solidFill>
                  <a:srgbClr val="000000"/>
                </a:solidFill>
              </a:rPr>
              <a:t>: Atmosphäre erzeugen - “Music connects people”</a:t>
            </a:r>
            <a:endParaRPr sz="1000">
              <a:solidFill>
                <a:srgbClr val="000000"/>
              </a:solidFill>
            </a:endParaRPr>
          </a:p>
          <a:p>
            <a:pPr indent="0" lvl="0" marL="0" rtl="0" algn="l">
              <a:lnSpc>
                <a:spcPct val="95000"/>
              </a:lnSpc>
              <a:spcBef>
                <a:spcPts val="1200"/>
              </a:spcBef>
              <a:spcAft>
                <a:spcPts val="0"/>
              </a:spcAft>
              <a:buSzPts val="770"/>
              <a:buNone/>
            </a:pPr>
            <a:r>
              <a:rPr b="1" lang="de" sz="1000">
                <a:solidFill>
                  <a:srgbClr val="000000"/>
                </a:solidFill>
              </a:rPr>
              <a:t>Lösungsansätze</a:t>
            </a:r>
            <a:r>
              <a:rPr lang="de" sz="1000">
                <a:solidFill>
                  <a:srgbClr val="000000"/>
                </a:solidFill>
              </a:rPr>
              <a:t>: Chatsoftware mit ‘Gruppen’ anstatt Räumen</a:t>
            </a:r>
            <a:endParaRPr sz="1000">
              <a:solidFill>
                <a:srgbClr val="000000"/>
              </a:solidFill>
            </a:endParaRPr>
          </a:p>
          <a:p>
            <a:pPr indent="0" lvl="0" marL="0" rtl="0" algn="l">
              <a:lnSpc>
                <a:spcPct val="95000"/>
              </a:lnSpc>
              <a:spcBef>
                <a:spcPts val="1200"/>
              </a:spcBef>
              <a:spcAft>
                <a:spcPts val="0"/>
              </a:spcAft>
              <a:buSzPts val="770"/>
              <a:buNone/>
            </a:pPr>
            <a:r>
              <a:rPr lang="de" sz="1000">
                <a:solidFill>
                  <a:srgbClr val="000000"/>
                </a:solidFill>
              </a:rPr>
              <a:t>Live-Übertragung von Konzerten</a:t>
            </a:r>
            <a:endParaRPr sz="1000">
              <a:solidFill>
                <a:srgbClr val="000000"/>
              </a:solidFill>
            </a:endParaRPr>
          </a:p>
          <a:p>
            <a:pPr indent="0" lvl="0" marL="0" rtl="0" algn="l">
              <a:lnSpc>
                <a:spcPct val="95000"/>
              </a:lnSpc>
              <a:spcBef>
                <a:spcPts val="1200"/>
              </a:spcBef>
              <a:spcAft>
                <a:spcPts val="0"/>
              </a:spcAft>
              <a:buSzPts val="770"/>
              <a:buNone/>
            </a:pPr>
            <a:r>
              <a:rPr lang="de" sz="1000">
                <a:solidFill>
                  <a:srgbClr val="000000"/>
                </a:solidFill>
              </a:rPr>
              <a:t>Chatmöglichkeiten (nicht per Eingabe sondern Audio) mit Freunden und auch Fremden</a:t>
            </a:r>
            <a:endParaRPr sz="1000">
              <a:solidFill>
                <a:srgbClr val="000000"/>
              </a:solidFill>
            </a:endParaRPr>
          </a:p>
          <a:p>
            <a:pPr indent="0" lvl="0" marL="0" rtl="0" algn="l">
              <a:lnSpc>
                <a:spcPct val="95000"/>
              </a:lnSpc>
              <a:spcBef>
                <a:spcPts val="1200"/>
              </a:spcBef>
              <a:spcAft>
                <a:spcPts val="0"/>
              </a:spcAft>
              <a:buSzPts val="770"/>
              <a:buNone/>
            </a:pPr>
            <a:r>
              <a:rPr lang="de" sz="1000">
                <a:solidFill>
                  <a:srgbClr val="000000"/>
                </a:solidFill>
              </a:rPr>
              <a:t>Zufallsbegegnungen durch ‘meet new people’</a:t>
            </a:r>
            <a:endParaRPr sz="1000">
              <a:solidFill>
                <a:srgbClr val="000000"/>
              </a:solidFill>
            </a:endParaRPr>
          </a:p>
          <a:p>
            <a:pPr indent="0" lvl="0" marL="0" rtl="0" algn="l">
              <a:lnSpc>
                <a:spcPct val="95000"/>
              </a:lnSpc>
              <a:spcBef>
                <a:spcPts val="1200"/>
              </a:spcBef>
              <a:spcAft>
                <a:spcPts val="0"/>
              </a:spcAft>
              <a:buSzPts val="770"/>
              <a:buNone/>
            </a:pPr>
            <a:r>
              <a:rPr lang="de" sz="1000">
                <a:solidFill>
                  <a:srgbClr val="000000"/>
                </a:solidFill>
              </a:rPr>
              <a:t>Vernetzung möglich</a:t>
            </a:r>
            <a:endParaRPr sz="1000">
              <a:solidFill>
                <a:srgbClr val="000000"/>
              </a:solidFill>
            </a:endParaRPr>
          </a:p>
          <a:p>
            <a:pPr indent="0" lvl="0" marL="0" rtl="0" algn="l">
              <a:lnSpc>
                <a:spcPct val="95000"/>
              </a:lnSpc>
              <a:spcBef>
                <a:spcPts val="1200"/>
              </a:spcBef>
              <a:spcAft>
                <a:spcPts val="0"/>
              </a:spcAft>
              <a:buSzPts val="770"/>
              <a:buNone/>
            </a:pPr>
            <a:r>
              <a:rPr lang="de" sz="1000">
                <a:solidFill>
                  <a:srgbClr val="000000"/>
                </a:solidFill>
              </a:rPr>
              <a:t>To launch a virtual concert atmosphere for fans to experience live music straight from the stage to their ears and connect with the Gig, </a:t>
            </a:r>
            <a:r>
              <a:rPr b="1" i="1" lang="de" sz="1000">
                <a:solidFill>
                  <a:srgbClr val="000000"/>
                </a:solidFill>
              </a:rPr>
              <a:t>no matter where they are sitting</a:t>
            </a:r>
            <a:r>
              <a:rPr lang="de" sz="1000">
                <a:solidFill>
                  <a:srgbClr val="000000"/>
                </a:solidFill>
              </a:rPr>
              <a:t>! </a:t>
            </a:r>
            <a:endParaRPr sz="1000">
              <a:solidFill>
                <a:srgbClr val="000000"/>
              </a:solidFill>
            </a:endParaRPr>
          </a:p>
          <a:p>
            <a:pPr indent="0" lvl="0" marL="0" rtl="0" algn="l">
              <a:lnSpc>
                <a:spcPct val="95000"/>
              </a:lnSpc>
              <a:spcBef>
                <a:spcPts val="1200"/>
              </a:spcBef>
              <a:spcAft>
                <a:spcPts val="1200"/>
              </a:spcAft>
              <a:buSzPts val="770"/>
              <a:buNone/>
            </a:pPr>
            <a:r>
              <a:t/>
            </a:r>
            <a:endParaRPr sz="870">
              <a:solidFill>
                <a:srgbClr val="000000"/>
              </a:solidFill>
            </a:endParaRPr>
          </a:p>
        </p:txBody>
      </p:sp>
      <p:sp>
        <p:nvSpPr>
          <p:cNvPr id="76" name="Google Shape;76;p15"/>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77" name="Google Shape;77;p15"/>
          <p:cNvSpPr txBox="1"/>
          <p:nvPr>
            <p:ph idx="1" type="body"/>
          </p:nvPr>
        </p:nvSpPr>
        <p:spPr>
          <a:xfrm>
            <a:off x="4343400" y="542875"/>
            <a:ext cx="4565400" cy="334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de" sz="1000">
                <a:solidFill>
                  <a:srgbClr val="000000"/>
                </a:solidFill>
              </a:rPr>
              <a:t>- Control the sound from user’s phone or MMS with our product’s interactive channel mixing desk. Play with it as much or as little as user wants</a:t>
            </a:r>
            <a:endParaRPr sz="1000">
              <a:solidFill>
                <a:srgbClr val="000000"/>
              </a:solidFill>
            </a:endParaRPr>
          </a:p>
          <a:p>
            <a:pPr indent="0" lvl="0" marL="0" rtl="0" algn="l">
              <a:spcBef>
                <a:spcPts val="1200"/>
              </a:spcBef>
              <a:spcAft>
                <a:spcPts val="0"/>
              </a:spcAft>
              <a:buNone/>
            </a:pPr>
            <a:r>
              <a:rPr lang="de" sz="1000">
                <a:solidFill>
                  <a:srgbClr val="000000"/>
                </a:solidFill>
              </a:rPr>
              <a:t>- Moreover, our technology is infinitely scalable, and User`s experience won’t be affected by any amount of users.</a:t>
            </a:r>
            <a:endParaRPr sz="1000">
              <a:solidFill>
                <a:srgbClr val="000000"/>
              </a:solidFill>
            </a:endParaRPr>
          </a:p>
          <a:p>
            <a:pPr indent="0" lvl="0" marL="0" rtl="0" algn="l">
              <a:spcBef>
                <a:spcPts val="1200"/>
              </a:spcBef>
              <a:spcAft>
                <a:spcPts val="0"/>
              </a:spcAft>
              <a:buNone/>
            </a:pPr>
            <a:r>
              <a:rPr lang="de" sz="1000">
                <a:solidFill>
                  <a:srgbClr val="000000"/>
                </a:solidFill>
              </a:rPr>
              <a:t>- Lighting :</a:t>
            </a:r>
            <a:r>
              <a:rPr lang="de" sz="1000">
                <a:solidFill>
                  <a:srgbClr val="222222"/>
                </a:solidFill>
              </a:rPr>
              <a:t> </a:t>
            </a:r>
            <a:r>
              <a:rPr lang="de" sz="1000">
                <a:solidFill>
                  <a:srgbClr val="222222"/>
                </a:solidFill>
                <a:highlight>
                  <a:srgbClr val="FFFFFF"/>
                </a:highlight>
              </a:rPr>
              <a:t>We provide latest technology in lighting</a:t>
            </a:r>
            <a:r>
              <a:rPr lang="de" sz="1000">
                <a:solidFill>
                  <a:srgbClr val="222222"/>
                </a:solidFill>
              </a:rPr>
              <a:t>, rigging, special effects equipment, and atmospheric lighting to create a dramatic flare and set the scene at user’s presentation.  Users can select their  their design and executed it accordingly (specific features)</a:t>
            </a:r>
            <a:endParaRPr sz="1000">
              <a:solidFill>
                <a:srgbClr val="222222"/>
              </a:solidFill>
            </a:endParaRPr>
          </a:p>
          <a:p>
            <a:pPr indent="0" lvl="0" marL="0" rtl="0" algn="l">
              <a:spcBef>
                <a:spcPts val="1200"/>
              </a:spcBef>
              <a:spcAft>
                <a:spcPts val="0"/>
              </a:spcAft>
              <a:buNone/>
            </a:pPr>
            <a:r>
              <a:rPr lang="de" sz="1000">
                <a:solidFill>
                  <a:srgbClr val="000000"/>
                </a:solidFill>
              </a:rPr>
              <a:t>- Our technology allows users to easily integrate into pre-existing infrastructure</a:t>
            </a:r>
            <a:endParaRPr sz="1000">
              <a:solidFill>
                <a:srgbClr val="000000"/>
              </a:solidFill>
            </a:endParaRPr>
          </a:p>
          <a:p>
            <a:pPr indent="0" lvl="0" marL="0" rtl="0" algn="l">
              <a:spcBef>
                <a:spcPts val="1200"/>
              </a:spcBef>
              <a:spcAft>
                <a:spcPts val="0"/>
              </a:spcAft>
              <a:buNone/>
            </a:pPr>
            <a:r>
              <a:rPr lang="de" sz="1000">
                <a:solidFill>
                  <a:srgbClr val="000000"/>
                </a:solidFill>
              </a:rPr>
              <a:t>- offer lounge services, chatting, dating</a:t>
            </a:r>
            <a:endParaRPr sz="1000">
              <a:solidFill>
                <a:srgbClr val="000000"/>
              </a:solidFill>
            </a:endParaRPr>
          </a:p>
          <a:p>
            <a:pPr indent="0" lvl="0" marL="0" rtl="0" algn="l">
              <a:spcBef>
                <a:spcPts val="1200"/>
              </a:spcBef>
              <a:spcAft>
                <a:spcPts val="0"/>
              </a:spcAft>
              <a:buNone/>
            </a:pPr>
            <a:r>
              <a:rPr lang="de" sz="1000">
                <a:solidFill>
                  <a:srgbClr val="000000"/>
                </a:solidFill>
              </a:rPr>
              <a:t>- security concerns - be able to mute people</a:t>
            </a:r>
            <a:endParaRPr sz="1000">
              <a:solidFill>
                <a:srgbClr val="000000"/>
              </a:solidFill>
            </a:endParaRPr>
          </a:p>
          <a:p>
            <a:pPr indent="0" lvl="0" marL="0" rtl="0" algn="l">
              <a:spcBef>
                <a:spcPts val="1200"/>
              </a:spcBef>
              <a:spcAft>
                <a:spcPts val="0"/>
              </a:spcAft>
              <a:buNone/>
            </a:pPr>
            <a:r>
              <a:rPr lang="de" sz="1000">
                <a:solidFill>
                  <a:srgbClr val="000000"/>
                </a:solidFill>
              </a:rPr>
              <a:t>- settings are adjustable - different volumes for people and the music</a:t>
            </a:r>
            <a:endParaRPr sz="1000">
              <a:solidFill>
                <a:srgbClr val="000000"/>
              </a:solidFill>
            </a:endParaRPr>
          </a:p>
          <a:p>
            <a:pPr indent="0" lvl="0" marL="0" rtl="0" algn="l">
              <a:spcBef>
                <a:spcPts val="1200"/>
              </a:spcBef>
              <a:spcAft>
                <a:spcPts val="0"/>
              </a:spcAft>
              <a:buNone/>
            </a:pPr>
            <a:r>
              <a:t/>
            </a:r>
            <a:endParaRPr b="1" sz="1000">
              <a:solidFill>
                <a:srgbClr val="000000"/>
              </a:solidFill>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8" name="Google Shape;318;p42"/>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19" name="Google Shape;319;p42"/>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320" name="Google Shape;320;p42"/>
          <p:cNvPicPr preferRelativeResize="0"/>
          <p:nvPr/>
        </p:nvPicPr>
        <p:blipFill>
          <a:blip r:embed="rId3">
            <a:alphaModFix/>
          </a:blip>
          <a:stretch>
            <a:fillRect/>
          </a:stretch>
        </p:blipFill>
        <p:spPr>
          <a:xfrm>
            <a:off x="-38375" y="0"/>
            <a:ext cx="9182375" cy="47826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Ableitung aus dem Testing</a:t>
            </a:r>
            <a:endParaRPr/>
          </a:p>
        </p:txBody>
      </p:sp>
      <p:sp>
        <p:nvSpPr>
          <p:cNvPr id="326" name="Google Shape;326;p43"/>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327" name="Google Shape;327;p43"/>
          <p:cNvSpPr/>
          <p:nvPr/>
        </p:nvSpPr>
        <p:spPr>
          <a:xfrm>
            <a:off x="409800" y="1990675"/>
            <a:ext cx="8324400" cy="1231200"/>
          </a:xfrm>
          <a:prstGeom prst="rect">
            <a:avLst/>
          </a:prstGeom>
          <a:solidFill>
            <a:srgbClr val="E69138"/>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de" sz="1300">
                <a:latin typeface="Source Code Pro"/>
                <a:ea typeface="Source Code Pro"/>
                <a:cs typeface="Source Code Pro"/>
                <a:sym typeface="Source Code Pro"/>
              </a:rPr>
              <a:t>Neue User Story</a:t>
            </a:r>
            <a:r>
              <a:rPr lang="de" sz="1300">
                <a:latin typeface="Source Code Pro"/>
                <a:ea typeface="Source Code Pro"/>
                <a:cs typeface="Source Code Pro"/>
                <a:sym typeface="Source Code Pro"/>
              </a:rPr>
              <a:t>: “Der User möchte einen personalisierten Newsfeed damit er Informationen über Konzerte, die seinem Geschmack entsprechen, sofort erhält” </a:t>
            </a:r>
            <a:endParaRPr sz="1300">
              <a:latin typeface="Source Code Pro"/>
              <a:ea typeface="Source Code Pro"/>
              <a:cs typeface="Source Code Pro"/>
              <a:sym typeface="Source Code Pro"/>
            </a:endParaRPr>
          </a:p>
          <a:p>
            <a:pPr indent="0" lvl="0" marL="0" rtl="0" algn="l">
              <a:spcBef>
                <a:spcPts val="0"/>
              </a:spcBef>
              <a:spcAft>
                <a:spcPts val="0"/>
              </a:spcAft>
              <a:buNone/>
            </a:pPr>
            <a:r>
              <a:t/>
            </a:r>
            <a:endParaRPr b="1" sz="1300">
              <a:latin typeface="Source Code Pro"/>
              <a:ea typeface="Source Code Pro"/>
              <a:cs typeface="Source Code Pro"/>
              <a:sym typeface="Source Code Pro"/>
            </a:endParaRPr>
          </a:p>
          <a:p>
            <a:pPr indent="0" lvl="0" marL="0" rtl="0" algn="l">
              <a:spcBef>
                <a:spcPts val="0"/>
              </a:spcBef>
              <a:spcAft>
                <a:spcPts val="0"/>
              </a:spcAft>
              <a:buNone/>
            </a:pPr>
            <a:r>
              <a:rPr b="1" lang="de" sz="1300">
                <a:latin typeface="Source Code Pro"/>
                <a:ea typeface="Source Code Pro"/>
                <a:cs typeface="Source Code Pro"/>
                <a:sym typeface="Source Code Pro"/>
              </a:rPr>
              <a:t>Priorisierung: 2 </a:t>
            </a:r>
            <a:endParaRPr b="1" sz="1300">
              <a:latin typeface="Source Code Pro"/>
              <a:ea typeface="Source Code Pro"/>
              <a:cs typeface="Source Code Pro"/>
              <a:sym typeface="Source Code Pro"/>
            </a:endParaRPr>
          </a:p>
          <a:p>
            <a:pPr indent="0" lvl="0" marL="0" rtl="0" algn="l">
              <a:spcBef>
                <a:spcPts val="0"/>
              </a:spcBef>
              <a:spcAft>
                <a:spcPts val="0"/>
              </a:spcAft>
              <a:buNone/>
            </a:pPr>
            <a:r>
              <a:t/>
            </a:r>
            <a:endParaRPr b="1" sz="1300">
              <a:latin typeface="Source Code Pro"/>
              <a:ea typeface="Source Code Pro"/>
              <a:cs typeface="Source Code Pro"/>
              <a:sym typeface="Source Code Pro"/>
            </a:endParaRPr>
          </a:p>
          <a:p>
            <a:pPr indent="0" lvl="0" marL="0" rtl="0" algn="ctr">
              <a:spcBef>
                <a:spcPts val="0"/>
              </a:spcBef>
              <a:spcAft>
                <a:spcPts val="0"/>
              </a:spcAft>
              <a:buNone/>
            </a:pPr>
            <a:r>
              <a:rPr b="1" lang="de" sz="1300">
                <a:latin typeface="Source Code Pro"/>
                <a:ea typeface="Source Code Pro"/>
                <a:cs typeface="Source Code Pro"/>
                <a:sym typeface="Source Code Pro"/>
              </a:rPr>
              <a:t>→ In den Produkt Backlog </a:t>
            </a:r>
            <a:endParaRPr b="1" sz="1300">
              <a:latin typeface="Source Code Pro"/>
              <a:ea typeface="Source Code Pro"/>
              <a:cs typeface="Source Code Pro"/>
              <a:sym typeface="Source Code Pro"/>
            </a:endParaRPr>
          </a:p>
        </p:txBody>
      </p:sp>
      <p:sp>
        <p:nvSpPr>
          <p:cNvPr id="328" name="Google Shape;328;p43"/>
          <p:cNvSpPr/>
          <p:nvPr/>
        </p:nvSpPr>
        <p:spPr>
          <a:xfrm>
            <a:off x="409800" y="3522150"/>
            <a:ext cx="8324400" cy="801000"/>
          </a:xfrm>
          <a:prstGeom prst="rect">
            <a:avLst/>
          </a:prstGeom>
          <a:solidFill>
            <a:srgbClr val="E69138"/>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de" sz="1300">
                <a:latin typeface="Source Code Pro"/>
                <a:ea typeface="Source Code Pro"/>
                <a:cs typeface="Source Code Pro"/>
                <a:sym typeface="Source Code Pro"/>
              </a:rPr>
              <a:t>Neues Akzeptanzkriterium</a:t>
            </a:r>
            <a:r>
              <a:rPr lang="de" sz="1300">
                <a:latin typeface="Source Code Pro"/>
                <a:ea typeface="Source Code Pro"/>
                <a:cs typeface="Source Code Pro"/>
                <a:sym typeface="Source Code Pro"/>
              </a:rPr>
              <a:t>: “Design in Farbschema 1”</a:t>
            </a:r>
            <a:endParaRPr sz="1300">
              <a:latin typeface="Source Code Pro"/>
              <a:ea typeface="Source Code Pro"/>
              <a:cs typeface="Source Code Pro"/>
              <a:sym typeface="Source Code Pro"/>
            </a:endParaRPr>
          </a:p>
          <a:p>
            <a:pPr indent="0" lvl="0" marL="0" rtl="0" algn="l">
              <a:spcBef>
                <a:spcPts val="0"/>
              </a:spcBef>
              <a:spcAft>
                <a:spcPts val="0"/>
              </a:spcAft>
              <a:buNone/>
            </a:pPr>
            <a:r>
              <a:t/>
            </a:r>
            <a:endParaRPr sz="1300">
              <a:latin typeface="Source Code Pro"/>
              <a:ea typeface="Source Code Pro"/>
              <a:cs typeface="Source Code Pro"/>
              <a:sym typeface="Source Code Pro"/>
            </a:endParaRPr>
          </a:p>
          <a:p>
            <a:pPr indent="0" lvl="0" marL="0" rtl="0" algn="ctr">
              <a:spcBef>
                <a:spcPts val="0"/>
              </a:spcBef>
              <a:spcAft>
                <a:spcPts val="0"/>
              </a:spcAft>
              <a:buNone/>
            </a:pPr>
            <a:r>
              <a:rPr b="1" lang="de" sz="1300">
                <a:latin typeface="Source Code Pro"/>
                <a:ea typeface="Source Code Pro"/>
                <a:cs typeface="Source Code Pro"/>
                <a:sym typeface="Source Code Pro"/>
              </a:rPr>
              <a:t>→ Weitergabe an Development-Team</a:t>
            </a:r>
            <a:endParaRPr b="1" sz="1300">
              <a:latin typeface="Source Code Pro"/>
              <a:ea typeface="Source Code Pro"/>
              <a:cs typeface="Source Code Pro"/>
              <a:sym typeface="Source Code Pro"/>
            </a:endParaRPr>
          </a:p>
        </p:txBody>
      </p:sp>
      <p:sp>
        <p:nvSpPr>
          <p:cNvPr id="329" name="Google Shape;329;p43"/>
          <p:cNvSpPr txBox="1"/>
          <p:nvPr/>
        </p:nvSpPr>
        <p:spPr>
          <a:xfrm>
            <a:off x="409700" y="1144175"/>
            <a:ext cx="832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latin typeface="Source Code Pro"/>
                <a:ea typeface="Source Code Pro"/>
                <a:cs typeface="Source Code Pro"/>
                <a:sym typeface="Source Code Pro"/>
              </a:rPr>
              <a:t>Der </a:t>
            </a:r>
            <a:r>
              <a:rPr b="1" lang="de">
                <a:latin typeface="Source Code Pro"/>
                <a:ea typeface="Source Code Pro"/>
                <a:cs typeface="Source Code Pro"/>
                <a:sym typeface="Source Code Pro"/>
              </a:rPr>
              <a:t>Product Owner</a:t>
            </a:r>
            <a:r>
              <a:rPr lang="de">
                <a:latin typeface="Source Code Pro"/>
                <a:ea typeface="Source Code Pro"/>
                <a:cs typeface="Source Code Pro"/>
                <a:sym typeface="Source Code Pro"/>
              </a:rPr>
              <a:t> erhält die Ergebnisse der Tests durch den zuständigen Developer und leitet aus diesen User Stories und/oder Akzeptanzkriterien ab.</a:t>
            </a:r>
            <a:endParaRPr>
              <a:latin typeface="Source Code Pro"/>
              <a:ea typeface="Source Code Pro"/>
              <a:cs typeface="Source Code Pro"/>
              <a:sym typeface="Source Code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Daily Scrum Tag 16</a:t>
            </a:r>
            <a:endParaRPr/>
          </a:p>
        </p:txBody>
      </p:sp>
      <p:sp>
        <p:nvSpPr>
          <p:cNvPr id="335" name="Google Shape;335;p44"/>
          <p:cNvSpPr txBox="1"/>
          <p:nvPr>
            <p:ph idx="1" type="body"/>
          </p:nvPr>
        </p:nvSpPr>
        <p:spPr>
          <a:xfrm>
            <a:off x="311700" y="1017650"/>
            <a:ext cx="8520600" cy="26301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0"/>
              </a:spcBef>
              <a:spcAft>
                <a:spcPts val="0"/>
              </a:spcAft>
              <a:buClr>
                <a:srgbClr val="000000"/>
              </a:buClr>
              <a:buSzPts val="1200"/>
              <a:buChar char="●"/>
            </a:pPr>
            <a:r>
              <a:rPr b="1" lang="de" sz="1200">
                <a:solidFill>
                  <a:srgbClr val="000000"/>
                </a:solidFill>
              </a:rPr>
              <a:t>Developer:</a:t>
            </a:r>
            <a:endParaRPr sz="1200">
              <a:solidFill>
                <a:srgbClr val="000000"/>
              </a:solidFill>
            </a:endParaRPr>
          </a:p>
          <a:p>
            <a:pPr indent="-304800" lvl="1" marL="914400" rtl="0" algn="l">
              <a:lnSpc>
                <a:spcPct val="115000"/>
              </a:lnSpc>
              <a:spcBef>
                <a:spcPts val="0"/>
              </a:spcBef>
              <a:spcAft>
                <a:spcPts val="0"/>
              </a:spcAft>
              <a:buClr>
                <a:srgbClr val="000000"/>
              </a:buClr>
              <a:buSzPts val="1200"/>
              <a:buChar char="○"/>
            </a:pPr>
            <a:r>
              <a:rPr lang="de" sz="1200">
                <a:solidFill>
                  <a:srgbClr val="000000"/>
                </a:solidFill>
              </a:rPr>
              <a:t>Müssen Überstunden leisten</a:t>
            </a:r>
            <a:endParaRPr sz="1200">
              <a:solidFill>
                <a:srgbClr val="000000"/>
              </a:solidFill>
            </a:endParaRPr>
          </a:p>
          <a:p>
            <a:pPr indent="-304800" lvl="1" marL="914400" rtl="0" algn="l">
              <a:lnSpc>
                <a:spcPct val="115000"/>
              </a:lnSpc>
              <a:spcBef>
                <a:spcPts val="0"/>
              </a:spcBef>
              <a:spcAft>
                <a:spcPts val="0"/>
              </a:spcAft>
              <a:buClr>
                <a:srgbClr val="000000"/>
              </a:buClr>
              <a:buSzPts val="1200"/>
              <a:buChar char="○"/>
            </a:pPr>
            <a:r>
              <a:rPr lang="de" sz="1200">
                <a:solidFill>
                  <a:srgbClr val="000000"/>
                </a:solidFill>
              </a:rPr>
              <a:t>Es tauchen Probleme während der Testphase auf</a:t>
            </a:r>
            <a:endParaRPr sz="1200">
              <a:solidFill>
                <a:srgbClr val="000000"/>
              </a:solidFill>
            </a:endParaRPr>
          </a:p>
          <a:p>
            <a:pPr indent="-304800" lvl="1" marL="914400" rtl="0" algn="l">
              <a:lnSpc>
                <a:spcPct val="115000"/>
              </a:lnSpc>
              <a:spcBef>
                <a:spcPts val="0"/>
              </a:spcBef>
              <a:spcAft>
                <a:spcPts val="0"/>
              </a:spcAft>
              <a:buClr>
                <a:srgbClr val="000000"/>
              </a:buClr>
              <a:buSzPts val="1200"/>
              <a:buChar char="○"/>
            </a:pPr>
            <a:r>
              <a:rPr lang="de" sz="1200">
                <a:solidFill>
                  <a:srgbClr val="000000"/>
                </a:solidFill>
              </a:rPr>
              <a:t>Es herrscht Unsicherheit, ob das Sprint Goal erreicht werden kann, bzw. alle Tasks erfüllt werden können</a:t>
            </a:r>
            <a:r>
              <a:rPr lang="de" sz="1200">
                <a:solidFill>
                  <a:srgbClr val="000000"/>
                </a:solidFill>
              </a:rPr>
              <a:t> </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b="1" lang="de" sz="1200">
                <a:solidFill>
                  <a:srgbClr val="000000"/>
                </a:solidFill>
              </a:rPr>
              <a:t>Product Owner:</a:t>
            </a:r>
            <a:endParaRPr sz="1200">
              <a:solidFill>
                <a:srgbClr val="000000"/>
              </a:solidFill>
            </a:endParaRPr>
          </a:p>
          <a:p>
            <a:pPr indent="-304800" lvl="1" marL="914400" rtl="0" algn="l">
              <a:lnSpc>
                <a:spcPct val="115000"/>
              </a:lnSpc>
              <a:spcBef>
                <a:spcPts val="0"/>
              </a:spcBef>
              <a:spcAft>
                <a:spcPts val="0"/>
              </a:spcAft>
              <a:buClr>
                <a:srgbClr val="000000"/>
              </a:buClr>
              <a:buSzPts val="1200"/>
              <a:buChar char="○"/>
            </a:pPr>
            <a:r>
              <a:rPr lang="de" sz="1200">
                <a:solidFill>
                  <a:srgbClr val="000000"/>
                </a:solidFill>
              </a:rPr>
              <a:t>Stellt neues Akzeptanzkriterium vor (nach dem Daily Scrum)</a:t>
            </a:r>
            <a:endParaRPr sz="1200">
              <a:solidFill>
                <a:srgbClr val="000000"/>
              </a:solidFill>
            </a:endParaRPr>
          </a:p>
          <a:p>
            <a:pPr indent="-304800" lvl="2" marL="1371600" rtl="0" algn="l">
              <a:lnSpc>
                <a:spcPct val="115000"/>
              </a:lnSpc>
              <a:spcBef>
                <a:spcPts val="0"/>
              </a:spcBef>
              <a:spcAft>
                <a:spcPts val="0"/>
              </a:spcAft>
              <a:buClr>
                <a:srgbClr val="000000"/>
              </a:buClr>
              <a:buSzPts val="1200"/>
              <a:buChar char="✓"/>
            </a:pPr>
            <a:r>
              <a:rPr lang="de" sz="1200">
                <a:solidFill>
                  <a:srgbClr val="000000"/>
                </a:solidFill>
              </a:rPr>
              <a:t>Wird in bestehenden Sprint aufgenommen</a:t>
            </a:r>
            <a:br>
              <a:rPr lang="de" sz="1200">
                <a:solidFill>
                  <a:srgbClr val="000000"/>
                </a:solidFill>
              </a:rPr>
            </a:br>
            <a:r>
              <a:rPr lang="de" sz="1200">
                <a:solidFill>
                  <a:srgbClr val="000000"/>
                </a:solidFill>
              </a:rPr>
              <a:t>-&gt;</a:t>
            </a:r>
            <a:r>
              <a:rPr lang="de" sz="1200">
                <a:solidFill>
                  <a:srgbClr val="000000"/>
                </a:solidFill>
              </a:rPr>
              <a:t> Reduktion des Coding-Aufwandes: nur ein Farbschema weiter programmieren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b="1" lang="de" sz="1200">
                <a:solidFill>
                  <a:srgbClr val="000000"/>
                </a:solidFill>
              </a:rPr>
              <a:t>Scrum Master:</a:t>
            </a:r>
            <a:endParaRPr sz="1200">
              <a:solidFill>
                <a:srgbClr val="000000"/>
              </a:solidFill>
            </a:endParaRPr>
          </a:p>
          <a:p>
            <a:pPr indent="-304800" lvl="1" marL="914400" rtl="0" algn="l">
              <a:lnSpc>
                <a:spcPct val="115000"/>
              </a:lnSpc>
              <a:spcBef>
                <a:spcPts val="0"/>
              </a:spcBef>
              <a:spcAft>
                <a:spcPts val="0"/>
              </a:spcAft>
              <a:buClr>
                <a:srgbClr val="000000"/>
              </a:buClr>
              <a:buSzPts val="1200"/>
              <a:buChar char="○"/>
            </a:pPr>
            <a:r>
              <a:rPr lang="de" sz="1200">
                <a:solidFill>
                  <a:srgbClr val="000000"/>
                </a:solidFill>
              </a:rPr>
              <a:t>Nimmt nicht am Daily Scrum teil</a:t>
            </a:r>
            <a:endParaRPr sz="1200">
              <a:solidFill>
                <a:srgbClr val="000000"/>
              </a:solidFill>
            </a:endParaRPr>
          </a:p>
        </p:txBody>
      </p:sp>
      <p:sp>
        <p:nvSpPr>
          <p:cNvPr id="336" name="Google Shape;336;p44"/>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337" name="Google Shape;337;p44"/>
          <p:cNvSpPr/>
          <p:nvPr/>
        </p:nvSpPr>
        <p:spPr>
          <a:xfrm>
            <a:off x="356000" y="3571550"/>
            <a:ext cx="8476200" cy="939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200">
                <a:latin typeface="Source Code Pro"/>
                <a:ea typeface="Source Code Pro"/>
                <a:cs typeface="Source Code Pro"/>
                <a:sym typeface="Source Code Pro"/>
              </a:rPr>
              <a:t>Einigung zwischen PO und DEV, dass nicht alle Tasks erfüllt werden können. Die DEVs werden selbstständig die Arbeit priorisieren und einige Storys/Tasks vernachlässigen, die in der Retrospektive dann in den Product Backlog zurückgelegt werden sollen.</a:t>
            </a:r>
            <a:endParaRPr sz="1200">
              <a:latin typeface="Source Code Pro"/>
              <a:ea typeface="Source Code Pro"/>
              <a:cs typeface="Source Code Pro"/>
              <a:sym typeface="Source Code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5"/>
          <p:cNvSpPr/>
          <p:nvPr/>
        </p:nvSpPr>
        <p:spPr>
          <a:xfrm>
            <a:off x="414825" y="1524750"/>
            <a:ext cx="5052300" cy="1700400"/>
          </a:xfrm>
          <a:prstGeom prst="rect">
            <a:avLst/>
          </a:prstGeom>
          <a:solidFill>
            <a:srgbClr val="FFE599"/>
          </a:solid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5"/>
          <p:cNvSpPr/>
          <p:nvPr/>
        </p:nvSpPr>
        <p:spPr>
          <a:xfrm>
            <a:off x="4335800" y="2427277"/>
            <a:ext cx="3595500" cy="1700400"/>
          </a:xfrm>
          <a:prstGeom prst="flowChartMagneticTape">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500">
                <a:latin typeface="Source Code Pro"/>
                <a:ea typeface="Source Code Pro"/>
                <a:cs typeface="Source Code Pro"/>
                <a:sym typeface="Source Code Pro"/>
              </a:rPr>
              <a:t>“Ich denke das Publikum sollte mit den Künstlern interagieren können”</a:t>
            </a:r>
            <a:endParaRPr sz="1500">
              <a:latin typeface="Source Code Pro"/>
              <a:ea typeface="Source Code Pro"/>
              <a:cs typeface="Source Code Pro"/>
              <a:sym typeface="Source Code Pro"/>
            </a:endParaRPr>
          </a:p>
        </p:txBody>
      </p:sp>
      <p:sp>
        <p:nvSpPr>
          <p:cNvPr id="344" name="Google Shape;344;p45"/>
          <p:cNvSpPr txBox="1"/>
          <p:nvPr>
            <p:ph type="title"/>
          </p:nvPr>
        </p:nvSpPr>
        <p:spPr>
          <a:xfrm>
            <a:off x="311700" y="2166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Sprint  </a:t>
            </a:r>
            <a:r>
              <a:rPr lang="de"/>
              <a:t>Review</a:t>
            </a:r>
            <a:endParaRPr/>
          </a:p>
        </p:txBody>
      </p:sp>
      <p:sp>
        <p:nvSpPr>
          <p:cNvPr id="345" name="Google Shape;345;p45"/>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346" name="Google Shape;346;p45"/>
          <p:cNvSpPr/>
          <p:nvPr/>
        </p:nvSpPr>
        <p:spPr>
          <a:xfrm flipH="1" rot="-5400000">
            <a:off x="6270496" y="777200"/>
            <a:ext cx="2744400" cy="2304000"/>
          </a:xfrm>
          <a:prstGeom prst="flowChartMagneticTape">
            <a:avLst/>
          </a:prstGeom>
          <a:solidFill>
            <a:srgbClr val="E6913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5"/>
          <p:cNvSpPr/>
          <p:nvPr/>
        </p:nvSpPr>
        <p:spPr>
          <a:xfrm>
            <a:off x="8457225" y="2633075"/>
            <a:ext cx="337500" cy="1288800"/>
          </a:xfrm>
          <a:prstGeom prst="rect">
            <a:avLst/>
          </a:prstGeom>
          <a:solidFill>
            <a:srgbClr val="E69138"/>
          </a:solid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5"/>
          <p:cNvSpPr txBox="1"/>
          <p:nvPr/>
        </p:nvSpPr>
        <p:spPr>
          <a:xfrm>
            <a:off x="6662600" y="1155763"/>
            <a:ext cx="18675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500">
                <a:latin typeface="Merriweather"/>
                <a:ea typeface="Merriweather"/>
                <a:cs typeface="Merriweather"/>
                <a:sym typeface="Merriweather"/>
              </a:rPr>
              <a:t>“Habt ihr euch schon Feedback von potenziellen Veranstaltern geholt?”</a:t>
            </a:r>
            <a:endParaRPr sz="1500">
              <a:latin typeface="Merriweather"/>
              <a:ea typeface="Merriweather"/>
              <a:cs typeface="Merriweather"/>
              <a:sym typeface="Merriweather"/>
            </a:endParaRPr>
          </a:p>
        </p:txBody>
      </p:sp>
      <p:sp>
        <p:nvSpPr>
          <p:cNvPr id="349" name="Google Shape;349;p45"/>
          <p:cNvSpPr/>
          <p:nvPr/>
        </p:nvSpPr>
        <p:spPr>
          <a:xfrm>
            <a:off x="4614100" y="2504652"/>
            <a:ext cx="3595500" cy="1700400"/>
          </a:xfrm>
          <a:prstGeom prst="flowChartMagneticTape">
            <a:avLst/>
          </a:prstGeom>
          <a:solidFill>
            <a:srgbClr val="E69138"/>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500">
                <a:latin typeface="Merriweather"/>
                <a:ea typeface="Merriweather"/>
                <a:cs typeface="Merriweather"/>
                <a:sym typeface="Merriweather"/>
              </a:rPr>
              <a:t>“Ich denke das Publikum sollte mit den Künstlern interagieren können”</a:t>
            </a:r>
            <a:endParaRPr sz="1500">
              <a:latin typeface="Merriweather"/>
              <a:ea typeface="Merriweather"/>
              <a:cs typeface="Merriweather"/>
              <a:sym typeface="Merriweather"/>
            </a:endParaRPr>
          </a:p>
        </p:txBody>
      </p:sp>
      <p:sp>
        <p:nvSpPr>
          <p:cNvPr id="350" name="Google Shape;350;p45"/>
          <p:cNvSpPr txBox="1"/>
          <p:nvPr>
            <p:ph idx="1" type="body"/>
          </p:nvPr>
        </p:nvSpPr>
        <p:spPr>
          <a:xfrm>
            <a:off x="235500" y="801025"/>
            <a:ext cx="8520600" cy="38046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000000"/>
              </a:buClr>
              <a:buSzPts val="1000"/>
              <a:buChar char="●"/>
            </a:pPr>
            <a:r>
              <a:rPr b="1" lang="de" sz="1000">
                <a:solidFill>
                  <a:srgbClr val="000000"/>
                </a:solidFill>
              </a:rPr>
              <a:t>Scrum Master</a:t>
            </a:r>
            <a:r>
              <a:rPr lang="de" sz="1000">
                <a:solidFill>
                  <a:srgbClr val="000000"/>
                </a:solidFill>
              </a:rPr>
              <a:t> führt in das Meeting ein, achtet darauf, dass die Timebox </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eingehalten wird (max. 4 h) und greift bei Bedarf moderierend ein</a:t>
            </a:r>
            <a:endParaRPr sz="1000">
              <a:solidFill>
                <a:srgbClr val="000000"/>
              </a:solidFill>
            </a:endParaRPr>
          </a:p>
          <a:p>
            <a:pPr indent="-292100" lvl="0" marL="457200" rtl="0" algn="l">
              <a:lnSpc>
                <a:spcPct val="115000"/>
              </a:lnSpc>
              <a:spcBef>
                <a:spcPts val="0"/>
              </a:spcBef>
              <a:spcAft>
                <a:spcPts val="0"/>
              </a:spcAft>
              <a:buClr>
                <a:srgbClr val="000000"/>
              </a:buClr>
              <a:buSzPts val="1000"/>
              <a:buChar char="●"/>
            </a:pPr>
            <a:r>
              <a:rPr lang="de" sz="1000">
                <a:solidFill>
                  <a:srgbClr val="000000"/>
                </a:solidFill>
              </a:rPr>
              <a:t>Einladung der </a:t>
            </a:r>
            <a:r>
              <a:rPr lang="de" sz="1000" u="sng">
                <a:solidFill>
                  <a:srgbClr val="000000"/>
                </a:solidFill>
              </a:rPr>
              <a:t>2 Fremdkapitalgeber</a:t>
            </a:r>
            <a:r>
              <a:rPr lang="de" sz="1000">
                <a:solidFill>
                  <a:srgbClr val="000000"/>
                </a:solidFill>
              </a:rPr>
              <a:t> und </a:t>
            </a:r>
            <a:r>
              <a:rPr lang="de" sz="1000" u="sng">
                <a:solidFill>
                  <a:srgbClr val="000000"/>
                </a:solidFill>
              </a:rPr>
              <a:t>3 Test-Usern</a:t>
            </a:r>
            <a:r>
              <a:rPr lang="de" sz="1000">
                <a:solidFill>
                  <a:srgbClr val="000000"/>
                </a:solidFill>
              </a:rPr>
              <a:t> durch den </a:t>
            </a:r>
            <a:r>
              <a:rPr b="1" lang="de" sz="1000">
                <a:solidFill>
                  <a:srgbClr val="000000"/>
                </a:solidFill>
              </a:rPr>
              <a:t>Product Owner</a:t>
            </a:r>
            <a:endParaRPr b="1" sz="1000">
              <a:solidFill>
                <a:srgbClr val="000000"/>
              </a:solidFill>
            </a:endParaRPr>
          </a:p>
          <a:p>
            <a:pPr indent="0" lvl="0" marL="457200" rtl="0" algn="l">
              <a:lnSpc>
                <a:spcPct val="115000"/>
              </a:lnSpc>
              <a:spcBef>
                <a:spcPts val="0"/>
              </a:spcBef>
              <a:spcAft>
                <a:spcPts val="0"/>
              </a:spcAft>
              <a:buNone/>
            </a:pPr>
            <a:r>
              <a:t/>
            </a:r>
            <a:endParaRPr sz="1000">
              <a:solidFill>
                <a:srgbClr val="000000"/>
              </a:solidFill>
            </a:endParaRPr>
          </a:p>
          <a:p>
            <a:pPr indent="-292100" lvl="0" marL="457200" rtl="0" algn="l">
              <a:lnSpc>
                <a:spcPct val="115000"/>
              </a:lnSpc>
              <a:spcBef>
                <a:spcPts val="0"/>
              </a:spcBef>
              <a:spcAft>
                <a:spcPts val="0"/>
              </a:spcAft>
              <a:buClr>
                <a:srgbClr val="000000"/>
              </a:buClr>
              <a:buSzPts val="1000"/>
              <a:buChar char="●"/>
            </a:pPr>
            <a:r>
              <a:rPr lang="de" sz="1000">
                <a:solidFill>
                  <a:srgbClr val="000000"/>
                </a:solidFill>
              </a:rPr>
              <a:t>Präsentation der Inkremente des Sprints durch die </a:t>
            </a:r>
            <a:r>
              <a:rPr b="1" lang="de" sz="1000">
                <a:solidFill>
                  <a:srgbClr val="000000"/>
                </a:solidFill>
              </a:rPr>
              <a:t>Developer</a:t>
            </a:r>
            <a:endParaRPr b="1"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und gemeinsames Testen mit den Testusern</a:t>
            </a:r>
            <a:r>
              <a:rPr lang="de" sz="1000">
                <a:solidFill>
                  <a:srgbClr val="000000"/>
                </a:solidFill>
              </a:rPr>
              <a:t>:</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Software in Grundform</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Intuitive Bedienung, Easy Access</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Nutzung auf verschiedenen Endgeräten (PC, Mobile, TV)</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Hohe Aufnahmequalität der Künstler-Performance</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Manuell anpassbare Streamingqualität</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Anpassbare Nutzerpräferenzen der Plattform</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 diese sind nach DoD abgeschlossen.</a:t>
            </a:r>
            <a:endParaRPr sz="1000">
              <a:solidFill>
                <a:srgbClr val="000000"/>
              </a:solidFill>
            </a:endParaRPr>
          </a:p>
          <a:p>
            <a:pPr indent="0" lvl="0" marL="0" rtl="0" algn="l">
              <a:lnSpc>
                <a:spcPct val="115000"/>
              </a:lnSpc>
              <a:spcBef>
                <a:spcPts val="0"/>
              </a:spcBef>
              <a:spcAft>
                <a:spcPts val="0"/>
              </a:spcAft>
              <a:buNone/>
            </a:pPr>
            <a:r>
              <a:t/>
            </a:r>
            <a:endParaRPr sz="1000">
              <a:solidFill>
                <a:srgbClr val="000000"/>
              </a:solidFill>
            </a:endParaRPr>
          </a:p>
          <a:p>
            <a:pPr indent="-292100" lvl="0" marL="457200" rtl="0" algn="l">
              <a:lnSpc>
                <a:spcPct val="115000"/>
              </a:lnSpc>
              <a:spcBef>
                <a:spcPts val="0"/>
              </a:spcBef>
              <a:spcAft>
                <a:spcPts val="0"/>
              </a:spcAft>
              <a:buClr>
                <a:srgbClr val="000000"/>
              </a:buClr>
              <a:buSzPts val="1000"/>
              <a:buChar char="●"/>
            </a:pPr>
            <a:r>
              <a:rPr b="1" lang="de" sz="1000">
                <a:solidFill>
                  <a:srgbClr val="000000"/>
                </a:solidFill>
              </a:rPr>
              <a:t>Ausblick auf nächsten Sprint</a:t>
            </a:r>
            <a:r>
              <a:rPr lang="de" sz="1000">
                <a:solidFill>
                  <a:srgbClr val="000000"/>
                </a:solidFill>
              </a:rPr>
              <a:t> für die Stakeholder:</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Implementierung Chat-Funktion (Spoken Word)</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Performance- &amp; Stabilitätsverbesserungen</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Öffentliche und private Räume</a:t>
            </a:r>
            <a:endParaRPr sz="1000">
              <a:solidFill>
                <a:srgbClr val="000000"/>
              </a:solidFill>
            </a:endParaRPr>
          </a:p>
          <a:p>
            <a:pPr indent="0" lvl="0" marL="457200" rtl="0" algn="l">
              <a:lnSpc>
                <a:spcPct val="115000"/>
              </a:lnSpc>
              <a:spcBef>
                <a:spcPts val="0"/>
              </a:spcBef>
              <a:spcAft>
                <a:spcPts val="0"/>
              </a:spcAft>
              <a:buNone/>
            </a:pPr>
            <a:r>
              <a:rPr lang="de" sz="1000">
                <a:solidFill>
                  <a:srgbClr val="000000"/>
                </a:solidFill>
              </a:rPr>
              <a:t>-&gt; Integration von Live-Musik und Chat</a:t>
            </a:r>
            <a:endParaRPr sz="1000">
              <a:solidFill>
                <a:srgbClr val="000000"/>
              </a:solidFill>
            </a:endParaRPr>
          </a:p>
          <a:p>
            <a:pPr indent="0" lvl="0" marL="0" rtl="0" algn="l">
              <a:lnSpc>
                <a:spcPct val="115000"/>
              </a:lnSpc>
              <a:spcBef>
                <a:spcPts val="0"/>
              </a:spcBef>
              <a:spcAft>
                <a:spcPts val="0"/>
              </a:spcAft>
              <a:buNone/>
            </a:pPr>
            <a:r>
              <a:t/>
            </a:r>
            <a:endParaRPr sz="1000">
              <a:solidFill>
                <a:srgbClr val="000000"/>
              </a:solidFill>
            </a:endParaRPr>
          </a:p>
          <a:p>
            <a:pPr indent="-292100" lvl="0" marL="457200" rtl="0" algn="l">
              <a:lnSpc>
                <a:spcPct val="115000"/>
              </a:lnSpc>
              <a:spcBef>
                <a:spcPts val="0"/>
              </a:spcBef>
              <a:spcAft>
                <a:spcPts val="0"/>
              </a:spcAft>
              <a:buClr>
                <a:srgbClr val="000000"/>
              </a:buClr>
              <a:buSzPts val="1000"/>
              <a:buChar char="●"/>
            </a:pPr>
            <a:r>
              <a:rPr b="1" lang="de" sz="1000">
                <a:solidFill>
                  <a:srgbClr val="000000"/>
                </a:solidFill>
              </a:rPr>
              <a:t>Feedback</a:t>
            </a:r>
            <a:r>
              <a:rPr lang="de" sz="1000">
                <a:solidFill>
                  <a:srgbClr val="000000"/>
                </a:solidFill>
              </a:rPr>
              <a:t> der Stakeholder zum bisherigen Projektfortschritt fällt grundsätzlich positiv aus</a:t>
            </a:r>
            <a:endParaRPr sz="1000">
              <a:solidFill>
                <a:srgbClr val="000000"/>
              </a:solidFill>
            </a:endParaRPr>
          </a:p>
          <a:p>
            <a:pPr indent="-292100" lvl="0" marL="457200" rtl="0" algn="l">
              <a:lnSpc>
                <a:spcPct val="115000"/>
              </a:lnSpc>
              <a:spcBef>
                <a:spcPts val="0"/>
              </a:spcBef>
              <a:spcAft>
                <a:spcPts val="0"/>
              </a:spcAft>
              <a:buClr>
                <a:srgbClr val="000000"/>
              </a:buClr>
              <a:buSzPts val="1000"/>
              <a:buChar char="●"/>
            </a:pPr>
            <a:r>
              <a:rPr lang="de" sz="1000">
                <a:solidFill>
                  <a:srgbClr val="000000"/>
                </a:solidFill>
              </a:rPr>
              <a:t>Der </a:t>
            </a:r>
            <a:r>
              <a:rPr b="1" lang="de" sz="1000">
                <a:solidFill>
                  <a:srgbClr val="000000"/>
                </a:solidFill>
              </a:rPr>
              <a:t>Product Owner </a:t>
            </a:r>
            <a:r>
              <a:rPr lang="de" sz="1000">
                <a:solidFill>
                  <a:srgbClr val="000000"/>
                </a:solidFill>
              </a:rPr>
              <a:t>schreibt die Aussagen der Review-Teilnehmer mit, um User Stories abzuleiten. </a:t>
            </a:r>
            <a:endParaRPr sz="10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ph type="title"/>
          </p:nvPr>
        </p:nvSpPr>
        <p:spPr>
          <a:xfrm>
            <a:off x="2355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Sprint 1 - Sprint Retrospektive</a:t>
            </a:r>
            <a:endParaRPr/>
          </a:p>
        </p:txBody>
      </p:sp>
      <p:sp>
        <p:nvSpPr>
          <p:cNvPr id="356" name="Google Shape;356;p46"/>
          <p:cNvSpPr txBox="1"/>
          <p:nvPr>
            <p:ph idx="1" type="body"/>
          </p:nvPr>
        </p:nvSpPr>
        <p:spPr>
          <a:xfrm>
            <a:off x="235500" y="911275"/>
            <a:ext cx="7145100" cy="33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b="1" lang="de" sz="1000">
                <a:solidFill>
                  <a:srgbClr val="000000"/>
                </a:solidFill>
              </a:rPr>
              <a:t>Scrum Master</a:t>
            </a:r>
            <a:br>
              <a:rPr lang="de" sz="1000">
                <a:solidFill>
                  <a:srgbClr val="000000"/>
                </a:solidFill>
              </a:rPr>
            </a:br>
            <a:r>
              <a:rPr lang="de" sz="1000">
                <a:solidFill>
                  <a:srgbClr val="000000"/>
                </a:solidFill>
              </a:rPr>
              <a:t>-&gt; Lädt Product Owner und Developer ein, veranschlagt für diesen Termin 3h und übernimmt </a:t>
            </a:r>
            <a:endParaRPr sz="1000">
              <a:solidFill>
                <a:srgbClr val="000000"/>
              </a:solidFill>
            </a:endParaRPr>
          </a:p>
          <a:p>
            <a:pPr indent="0" lvl="0" marL="0" rtl="0" algn="l">
              <a:spcBef>
                <a:spcPts val="0"/>
              </a:spcBef>
              <a:spcAft>
                <a:spcPts val="0"/>
              </a:spcAft>
              <a:buSzPts val="275"/>
              <a:buNone/>
            </a:pPr>
            <a:r>
              <a:rPr lang="de" sz="1000">
                <a:solidFill>
                  <a:srgbClr val="000000"/>
                </a:solidFill>
              </a:rPr>
              <a:t>   die Moderation</a:t>
            </a:r>
            <a:endParaRPr sz="1000">
              <a:solidFill>
                <a:srgbClr val="000000"/>
              </a:solidFill>
            </a:endParaRPr>
          </a:p>
          <a:p>
            <a:pPr indent="0" lvl="0" marL="0" rtl="0" algn="l">
              <a:spcBef>
                <a:spcPts val="0"/>
              </a:spcBef>
              <a:spcAft>
                <a:spcPts val="0"/>
              </a:spcAft>
              <a:buNone/>
            </a:pPr>
            <a:r>
              <a:rPr lang="de" sz="1000">
                <a:solidFill>
                  <a:srgbClr val="000000"/>
                </a:solidFill>
              </a:rPr>
              <a:t>-&gt; Scrum Master regt zum Austausch mit den Methoden nach liberating structures an</a:t>
            </a:r>
            <a:endParaRPr sz="1000">
              <a:solidFill>
                <a:srgbClr val="000000"/>
              </a:solidFill>
            </a:endParaRPr>
          </a:p>
          <a:p>
            <a:pPr indent="0" lvl="0" marL="0" rtl="0" algn="l">
              <a:spcBef>
                <a:spcPts val="0"/>
              </a:spcBef>
              <a:spcAft>
                <a:spcPts val="0"/>
              </a:spcAft>
              <a:buNone/>
            </a:pPr>
            <a:r>
              <a:rPr lang="de" sz="1000">
                <a:solidFill>
                  <a:srgbClr val="000000"/>
                </a:solidFill>
              </a:rPr>
              <a:t>-&gt; Das Scrum Team ist auf dem richtigen Weg in puncto Anwendung des Scrum Frameworks</a:t>
            </a:r>
            <a:endParaRPr sz="1000">
              <a:solidFill>
                <a:srgbClr val="000000"/>
              </a:solidFill>
            </a:endParaRPr>
          </a:p>
          <a:p>
            <a:pPr indent="0" lvl="0" marL="0" rtl="0" algn="l">
              <a:spcBef>
                <a:spcPts val="0"/>
              </a:spcBef>
              <a:spcAft>
                <a:spcPts val="0"/>
              </a:spcAft>
              <a:buSzPts val="275"/>
              <a:buNone/>
            </a:pPr>
            <a:r>
              <a:t/>
            </a:r>
            <a:endParaRPr b="1" sz="1000">
              <a:solidFill>
                <a:srgbClr val="000000"/>
              </a:solidFill>
            </a:endParaRPr>
          </a:p>
          <a:p>
            <a:pPr indent="0" lvl="0" marL="0" rtl="0" algn="l">
              <a:spcBef>
                <a:spcPts val="0"/>
              </a:spcBef>
              <a:spcAft>
                <a:spcPts val="0"/>
              </a:spcAft>
              <a:buSzPts val="275"/>
              <a:buNone/>
            </a:pPr>
            <a:r>
              <a:rPr b="1" lang="de" sz="1000">
                <a:solidFill>
                  <a:srgbClr val="000000"/>
                </a:solidFill>
              </a:rPr>
              <a:t>Product Owner</a:t>
            </a:r>
            <a:br>
              <a:rPr lang="de" sz="1000">
                <a:solidFill>
                  <a:srgbClr val="000000"/>
                </a:solidFill>
              </a:rPr>
            </a:br>
            <a:r>
              <a:rPr lang="de" sz="1000">
                <a:solidFill>
                  <a:srgbClr val="000000"/>
                </a:solidFill>
              </a:rPr>
              <a:t>-&gt; Beteiligt sich an Diskussionen, stellt abgeleitete User Stories aus den Kundenaussagen </a:t>
            </a:r>
            <a:endParaRPr sz="1000">
              <a:solidFill>
                <a:srgbClr val="000000"/>
              </a:solidFill>
            </a:endParaRPr>
          </a:p>
          <a:p>
            <a:pPr indent="0" lvl="0" marL="0" rtl="0" algn="l">
              <a:spcBef>
                <a:spcPts val="0"/>
              </a:spcBef>
              <a:spcAft>
                <a:spcPts val="0"/>
              </a:spcAft>
              <a:buSzPts val="275"/>
              <a:buNone/>
            </a:pPr>
            <a:r>
              <a:rPr lang="de" sz="1000">
                <a:solidFill>
                  <a:srgbClr val="000000"/>
                </a:solidFill>
              </a:rPr>
              <a:t>   der Review vor</a:t>
            </a:r>
            <a:endParaRPr sz="1000">
              <a:solidFill>
                <a:srgbClr val="000000"/>
              </a:solidFill>
            </a:endParaRPr>
          </a:p>
          <a:p>
            <a:pPr indent="0" lvl="0" marL="0" rtl="0" algn="l">
              <a:spcBef>
                <a:spcPts val="0"/>
              </a:spcBef>
              <a:spcAft>
                <a:spcPts val="0"/>
              </a:spcAft>
              <a:buSzPts val="275"/>
              <a:buNone/>
            </a:pPr>
            <a:r>
              <a:t/>
            </a:r>
            <a:endParaRPr sz="1000">
              <a:solidFill>
                <a:srgbClr val="000000"/>
              </a:solidFill>
            </a:endParaRPr>
          </a:p>
          <a:p>
            <a:pPr indent="0" lvl="0" marL="0" rtl="0" algn="l">
              <a:spcBef>
                <a:spcPts val="0"/>
              </a:spcBef>
              <a:spcAft>
                <a:spcPts val="0"/>
              </a:spcAft>
              <a:buNone/>
            </a:pPr>
            <a:r>
              <a:rPr lang="de" sz="1000">
                <a:solidFill>
                  <a:srgbClr val="000000"/>
                </a:solidFill>
              </a:rPr>
              <a:t>-&gt; Überarbeitet die während der Review und Retro besprochenen Maßnahmen </a:t>
            </a:r>
            <a:r>
              <a:rPr lang="de" sz="1000" u="sng">
                <a:solidFill>
                  <a:srgbClr val="000000"/>
                </a:solidFill>
              </a:rPr>
              <a:t>anschließend</a:t>
            </a:r>
            <a:r>
              <a:rPr lang="de" sz="1000">
                <a:solidFill>
                  <a:srgbClr val="000000"/>
                </a:solidFill>
              </a:rPr>
              <a:t> in User Stories</a:t>
            </a:r>
            <a:endParaRPr sz="1000">
              <a:solidFill>
                <a:srgbClr val="000000"/>
              </a:solidFill>
            </a:endParaRPr>
          </a:p>
          <a:p>
            <a:pPr indent="0" lvl="0" marL="0" rtl="0" algn="l">
              <a:spcBef>
                <a:spcPts val="0"/>
              </a:spcBef>
              <a:spcAft>
                <a:spcPts val="0"/>
              </a:spcAft>
              <a:buNone/>
            </a:pPr>
            <a:r>
              <a:rPr lang="de" sz="1000">
                <a:solidFill>
                  <a:srgbClr val="000000"/>
                </a:solidFill>
              </a:rPr>
              <a:t>-&gt; in Product Backlog: </a:t>
            </a:r>
            <a:endParaRPr sz="1000">
              <a:solidFill>
                <a:srgbClr val="000000"/>
              </a:solidFill>
            </a:endParaRPr>
          </a:p>
          <a:p>
            <a:pPr indent="-292100" lvl="0" marL="457200" rtl="0" algn="l">
              <a:spcBef>
                <a:spcPts val="0"/>
              </a:spcBef>
              <a:spcAft>
                <a:spcPts val="0"/>
              </a:spcAft>
              <a:buClr>
                <a:srgbClr val="000000"/>
              </a:buClr>
              <a:buSzPts val="1000"/>
              <a:buAutoNum type="arabicPeriod"/>
            </a:pPr>
            <a:r>
              <a:rPr b="1" lang="de" sz="1000">
                <a:solidFill>
                  <a:srgbClr val="000000"/>
                </a:solidFill>
              </a:rPr>
              <a:t>Die User können den Stream mit allen Arten von Endgeräten empfangen um die</a:t>
            </a:r>
            <a:endParaRPr b="1" sz="1000">
              <a:solidFill>
                <a:srgbClr val="000000"/>
              </a:solidFill>
            </a:endParaRPr>
          </a:p>
          <a:p>
            <a:pPr indent="0" lvl="0" marL="457200" rtl="0" algn="l">
              <a:spcBef>
                <a:spcPts val="0"/>
              </a:spcBef>
              <a:spcAft>
                <a:spcPts val="0"/>
              </a:spcAft>
              <a:buNone/>
            </a:pPr>
            <a:r>
              <a:rPr b="1" lang="de" sz="1000">
                <a:solidFill>
                  <a:srgbClr val="000000"/>
                </a:solidFill>
              </a:rPr>
              <a:t>Experience unabhängig vom Ort erleben zu können.</a:t>
            </a:r>
            <a:r>
              <a:rPr lang="de" sz="1000">
                <a:solidFill>
                  <a:srgbClr val="000000"/>
                </a:solidFill>
              </a:rPr>
              <a:t>  </a:t>
            </a:r>
            <a:br>
              <a:rPr lang="de" sz="1000">
                <a:solidFill>
                  <a:srgbClr val="000000"/>
                </a:solidFill>
              </a:rPr>
            </a:br>
            <a:r>
              <a:rPr lang="de" sz="1000">
                <a:solidFill>
                  <a:srgbClr val="000000"/>
                </a:solidFill>
              </a:rPr>
              <a:t>mit maximal experience: googles, vr sensor, vr controllers  </a:t>
            </a:r>
            <a:endParaRPr sz="1000">
              <a:solidFill>
                <a:srgbClr val="000000"/>
              </a:solidFill>
            </a:endParaRPr>
          </a:p>
          <a:p>
            <a:pPr indent="-292100" lvl="0" marL="457200" rtl="0" algn="l">
              <a:spcBef>
                <a:spcPts val="0"/>
              </a:spcBef>
              <a:spcAft>
                <a:spcPts val="0"/>
              </a:spcAft>
              <a:buClr>
                <a:srgbClr val="000000"/>
              </a:buClr>
              <a:buSzPts val="1000"/>
              <a:buAutoNum type="arabicPeriod"/>
            </a:pPr>
            <a:r>
              <a:rPr b="1" lang="de" sz="1000">
                <a:solidFill>
                  <a:srgbClr val="000000"/>
                </a:solidFill>
              </a:rPr>
              <a:t>Die User sollen den Stream mit hoher Netz- Bandbreite empfangen können um bestmögliche Soundqualität erleben zu können </a:t>
            </a:r>
            <a:br>
              <a:rPr b="1" lang="de" sz="1000">
                <a:solidFill>
                  <a:srgbClr val="000000"/>
                </a:solidFill>
              </a:rPr>
            </a:br>
            <a:r>
              <a:rPr lang="de" sz="1000">
                <a:solidFill>
                  <a:srgbClr val="000000"/>
                </a:solidFill>
              </a:rPr>
              <a:t>automatische Qualitätsanpassung and Bandbreite bzw. Hardware				</a:t>
            </a:r>
            <a:endParaRPr sz="1000">
              <a:solidFill>
                <a:srgbClr val="000000"/>
              </a:solidFill>
            </a:endParaRPr>
          </a:p>
          <a:p>
            <a:pPr indent="-292100" lvl="0" marL="457200" rtl="0" algn="l">
              <a:spcBef>
                <a:spcPts val="0"/>
              </a:spcBef>
              <a:spcAft>
                <a:spcPts val="0"/>
              </a:spcAft>
              <a:buClr>
                <a:srgbClr val="000000"/>
              </a:buClr>
              <a:buSzPts val="1000"/>
              <a:buAutoNum type="arabicPeriod"/>
            </a:pPr>
            <a:r>
              <a:rPr b="1" lang="de" sz="1000">
                <a:solidFill>
                  <a:srgbClr val="000000"/>
                </a:solidFill>
              </a:rPr>
              <a:t>Pool von Testern erweitern und diversifizieren </a:t>
            </a:r>
            <a:endParaRPr sz="1000">
              <a:solidFill>
                <a:srgbClr val="000000"/>
              </a:solidFill>
            </a:endParaRPr>
          </a:p>
        </p:txBody>
      </p:sp>
      <p:sp>
        <p:nvSpPr>
          <p:cNvPr id="357" name="Google Shape;357;p46"/>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358" name="Google Shape;358;p46"/>
          <p:cNvSpPr txBox="1"/>
          <p:nvPr/>
        </p:nvSpPr>
        <p:spPr>
          <a:xfrm>
            <a:off x="6261500" y="2844450"/>
            <a:ext cx="5130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9300">
                <a:solidFill>
                  <a:srgbClr val="E69138"/>
                </a:solidFill>
                <a:latin typeface="Source Code Pro ExtraLight"/>
                <a:ea typeface="Source Code Pro ExtraLight"/>
                <a:cs typeface="Source Code Pro ExtraLight"/>
                <a:sym typeface="Source Code Pro ExtraLight"/>
              </a:rPr>
              <a:t>}</a:t>
            </a:r>
            <a:endParaRPr sz="9300">
              <a:solidFill>
                <a:srgbClr val="E69138"/>
              </a:solidFill>
              <a:latin typeface="Source Code Pro ExtraLight"/>
              <a:ea typeface="Source Code Pro ExtraLight"/>
              <a:cs typeface="Source Code Pro ExtraLight"/>
              <a:sym typeface="Source Code Pro ExtraLight"/>
            </a:endParaRPr>
          </a:p>
        </p:txBody>
      </p:sp>
      <p:sp>
        <p:nvSpPr>
          <p:cNvPr id="359" name="Google Shape;359;p46"/>
          <p:cNvSpPr txBox="1"/>
          <p:nvPr/>
        </p:nvSpPr>
        <p:spPr>
          <a:xfrm>
            <a:off x="6943650" y="3402450"/>
            <a:ext cx="141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000">
                <a:latin typeface="Source Code Pro"/>
                <a:ea typeface="Source Code Pro"/>
                <a:cs typeface="Source Code Pro"/>
                <a:sym typeface="Source Code Pro"/>
              </a:rPr>
              <a:t>Nach der Retro zurück in den Product Backlog</a:t>
            </a:r>
            <a:endParaRPr i="1" sz="1000">
              <a:latin typeface="Source Code Pro"/>
              <a:ea typeface="Source Code Pro"/>
              <a:cs typeface="Source Code Pro"/>
              <a:sym typeface="Source Code Pro"/>
            </a:endParaRPr>
          </a:p>
        </p:txBody>
      </p:sp>
      <p:sp>
        <p:nvSpPr>
          <p:cNvPr id="360" name="Google Shape;360;p46"/>
          <p:cNvSpPr txBox="1"/>
          <p:nvPr/>
        </p:nvSpPr>
        <p:spPr>
          <a:xfrm>
            <a:off x="6634675" y="4166800"/>
            <a:ext cx="240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000">
                <a:latin typeface="Source Code Pro"/>
                <a:ea typeface="Source Code Pro"/>
                <a:cs typeface="Source Code Pro"/>
                <a:sym typeface="Source Code Pro"/>
              </a:rPr>
              <a:t>Nach der Retro als User Story in den Product Backlog</a:t>
            </a:r>
            <a:endParaRPr i="1" sz="1000">
              <a:latin typeface="Source Code Pro"/>
              <a:ea typeface="Source Code Pro"/>
              <a:cs typeface="Source Code Pro"/>
              <a:sym typeface="Source Code Pro"/>
            </a:endParaRPr>
          </a:p>
        </p:txBody>
      </p:sp>
      <p:sp>
        <p:nvSpPr>
          <p:cNvPr id="361" name="Google Shape;361;p46"/>
          <p:cNvSpPr txBox="1"/>
          <p:nvPr/>
        </p:nvSpPr>
        <p:spPr>
          <a:xfrm>
            <a:off x="6342025" y="4048950"/>
            <a:ext cx="513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3000">
                <a:solidFill>
                  <a:srgbClr val="E69138"/>
                </a:solidFill>
                <a:latin typeface="Source Code Pro"/>
                <a:ea typeface="Source Code Pro"/>
                <a:cs typeface="Source Code Pro"/>
                <a:sym typeface="Source Code Pro"/>
              </a:rPr>
              <a:t>}</a:t>
            </a:r>
            <a:endParaRPr sz="3000">
              <a:solidFill>
                <a:srgbClr val="E69138"/>
              </a:solidFill>
              <a:latin typeface="Source Code Pro"/>
              <a:ea typeface="Source Code Pro"/>
              <a:cs typeface="Source Code Pro"/>
              <a:sym typeface="Source Code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0" y="-20950"/>
            <a:ext cx="8520600" cy="134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300"/>
              <a:t>Retro-Feedback Board</a:t>
            </a:r>
            <a:endParaRPr sz="3300"/>
          </a:p>
          <a:p>
            <a:pPr indent="0" lvl="0" marL="0" rtl="0" algn="l">
              <a:spcBef>
                <a:spcPts val="0"/>
              </a:spcBef>
              <a:spcAft>
                <a:spcPts val="0"/>
              </a:spcAft>
              <a:buNone/>
            </a:pPr>
            <a:r>
              <a:rPr lang="de" sz="1500"/>
              <a:t>(Silent Writing)</a:t>
            </a:r>
            <a:endParaRPr sz="1500"/>
          </a:p>
        </p:txBody>
      </p:sp>
      <p:sp>
        <p:nvSpPr>
          <p:cNvPr id="367" name="Google Shape;367;p47"/>
          <p:cNvSpPr txBox="1"/>
          <p:nvPr>
            <p:ph idx="12" type="sldNum"/>
          </p:nvPr>
        </p:nvSpPr>
        <p:spPr>
          <a:xfrm>
            <a:off x="8530100" y="4816199"/>
            <a:ext cx="548700" cy="327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de" sz="1000"/>
              <a:t>‹#›</a:t>
            </a:fld>
            <a:endParaRPr sz="1000"/>
          </a:p>
        </p:txBody>
      </p:sp>
      <p:sp>
        <p:nvSpPr>
          <p:cNvPr id="368" name="Google Shape;368;p47"/>
          <p:cNvSpPr/>
          <p:nvPr/>
        </p:nvSpPr>
        <p:spPr>
          <a:xfrm rot="-529">
            <a:off x="335873" y="1699846"/>
            <a:ext cx="1950900" cy="6672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hohe Hilfsbereitschaft / gutes Teamwork</a:t>
            </a:r>
            <a:endParaRPr sz="1000"/>
          </a:p>
        </p:txBody>
      </p:sp>
      <p:sp>
        <p:nvSpPr>
          <p:cNvPr id="369" name="Google Shape;369;p47"/>
          <p:cNvSpPr/>
          <p:nvPr/>
        </p:nvSpPr>
        <p:spPr>
          <a:xfrm rot="-500">
            <a:off x="6919099" y="3257371"/>
            <a:ext cx="2064000" cy="7104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Aufwandsschätzung war zu niedrig</a:t>
            </a:r>
            <a:endParaRPr sz="1000"/>
          </a:p>
        </p:txBody>
      </p:sp>
      <p:sp>
        <p:nvSpPr>
          <p:cNvPr id="370" name="Google Shape;370;p47"/>
          <p:cNvSpPr/>
          <p:nvPr/>
        </p:nvSpPr>
        <p:spPr>
          <a:xfrm rot="-484">
            <a:off x="6990598" y="1375340"/>
            <a:ext cx="2130900" cy="7104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deployment issues were often complex and unreliable</a:t>
            </a:r>
            <a:endParaRPr sz="1000"/>
          </a:p>
        </p:txBody>
      </p:sp>
      <p:sp>
        <p:nvSpPr>
          <p:cNvPr id="371" name="Google Shape;371;p47"/>
          <p:cNvSpPr/>
          <p:nvPr/>
        </p:nvSpPr>
        <p:spPr>
          <a:xfrm rot="-559">
            <a:off x="5323595" y="3731306"/>
            <a:ext cx="1844700" cy="6570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zu wenig Tester</a:t>
            </a:r>
            <a:endParaRPr sz="1000"/>
          </a:p>
        </p:txBody>
      </p:sp>
      <p:sp>
        <p:nvSpPr>
          <p:cNvPr id="372" name="Google Shape;372;p47"/>
          <p:cNvSpPr/>
          <p:nvPr/>
        </p:nvSpPr>
        <p:spPr>
          <a:xfrm rot="-529">
            <a:off x="2375704" y="1110882"/>
            <a:ext cx="1950900" cy="6672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Bei Problemen wurde schnell zusammen eine Lösung gefunden</a:t>
            </a:r>
            <a:endParaRPr sz="1000"/>
          </a:p>
        </p:txBody>
      </p:sp>
      <p:sp>
        <p:nvSpPr>
          <p:cNvPr id="373" name="Google Shape;373;p47"/>
          <p:cNvSpPr/>
          <p:nvPr/>
        </p:nvSpPr>
        <p:spPr>
          <a:xfrm rot="-529">
            <a:off x="203035" y="2367284"/>
            <a:ext cx="1950900" cy="6672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cross-functionality was established very well</a:t>
            </a:r>
            <a:endParaRPr sz="1000"/>
          </a:p>
        </p:txBody>
      </p:sp>
      <p:sp>
        <p:nvSpPr>
          <p:cNvPr id="374" name="Google Shape;374;p47"/>
          <p:cNvSpPr/>
          <p:nvPr/>
        </p:nvSpPr>
        <p:spPr>
          <a:xfrm rot="-561">
            <a:off x="85375" y="933783"/>
            <a:ext cx="1839000" cy="6291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modern tools / technological platforms were </a:t>
            </a:r>
            <a:endParaRPr sz="1000"/>
          </a:p>
        </p:txBody>
      </p:sp>
      <p:sp>
        <p:nvSpPr>
          <p:cNvPr id="375" name="Google Shape;375;p47"/>
          <p:cNvSpPr/>
          <p:nvPr/>
        </p:nvSpPr>
        <p:spPr>
          <a:xfrm rot="-529">
            <a:off x="2328854" y="1795242"/>
            <a:ext cx="1950900" cy="6672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Arbeitsräume sind groß und hell</a:t>
            </a:r>
            <a:endParaRPr sz="1000"/>
          </a:p>
        </p:txBody>
      </p:sp>
      <p:sp>
        <p:nvSpPr>
          <p:cNvPr id="376" name="Google Shape;376;p47"/>
          <p:cNvSpPr/>
          <p:nvPr/>
        </p:nvSpPr>
        <p:spPr>
          <a:xfrm rot="-480">
            <a:off x="104917" y="2973210"/>
            <a:ext cx="2147100" cy="6561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Eigenverantwortliche Aufgabenübernahme hat super geklappt </a:t>
            </a:r>
            <a:endParaRPr sz="1000"/>
          </a:p>
        </p:txBody>
      </p:sp>
      <p:sp>
        <p:nvSpPr>
          <p:cNvPr id="377" name="Google Shape;377;p47"/>
          <p:cNvSpPr/>
          <p:nvPr/>
        </p:nvSpPr>
        <p:spPr>
          <a:xfrm rot="-474">
            <a:off x="6807200" y="4006099"/>
            <a:ext cx="2175900" cy="6291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Teilweise wurde zu viel Zeit am Kicker verbracht</a:t>
            </a:r>
            <a:endParaRPr sz="1000"/>
          </a:p>
        </p:txBody>
      </p:sp>
      <p:sp>
        <p:nvSpPr>
          <p:cNvPr id="378" name="Google Shape;378;p47"/>
          <p:cNvSpPr/>
          <p:nvPr/>
        </p:nvSpPr>
        <p:spPr>
          <a:xfrm rot="-454">
            <a:off x="4779279" y="861648"/>
            <a:ext cx="2271600" cy="6984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Zugangsdaten wurden verloren, die Wiederherstellung hat einige Stunden gekostet</a:t>
            </a:r>
            <a:endParaRPr sz="1000"/>
          </a:p>
        </p:txBody>
      </p:sp>
      <p:sp>
        <p:nvSpPr>
          <p:cNvPr id="379" name="Google Shape;379;p47"/>
          <p:cNvSpPr/>
          <p:nvPr/>
        </p:nvSpPr>
        <p:spPr>
          <a:xfrm rot="-598">
            <a:off x="939601" y="3385773"/>
            <a:ext cx="1725900" cy="5820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Team Zusammenarbeit ist gut</a:t>
            </a:r>
            <a:endParaRPr sz="1000"/>
          </a:p>
        </p:txBody>
      </p:sp>
      <p:sp>
        <p:nvSpPr>
          <p:cNvPr id="380" name="Google Shape;380;p47"/>
          <p:cNvSpPr/>
          <p:nvPr/>
        </p:nvSpPr>
        <p:spPr>
          <a:xfrm rot="-552">
            <a:off x="4925130" y="3169403"/>
            <a:ext cx="1868400" cy="6735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Sind die Userstorys von Kunden, oder vom PO?</a:t>
            </a:r>
            <a:endParaRPr sz="1000"/>
          </a:p>
        </p:txBody>
      </p:sp>
      <p:sp>
        <p:nvSpPr>
          <p:cNvPr id="381" name="Google Shape;381;p47"/>
          <p:cNvSpPr/>
          <p:nvPr/>
        </p:nvSpPr>
        <p:spPr>
          <a:xfrm rot="-493">
            <a:off x="4940127" y="1451672"/>
            <a:ext cx="2090400" cy="7284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800"/>
              <a:t>Laptop an Systemgrenze. Temporärer Verzug bei SW Anwendungen (Testläufe).</a:t>
            </a:r>
            <a:endParaRPr sz="800"/>
          </a:p>
          <a:p>
            <a:pPr indent="0" lvl="0" marL="0" rtl="0" algn="l">
              <a:spcBef>
                <a:spcPts val="0"/>
              </a:spcBef>
              <a:spcAft>
                <a:spcPts val="0"/>
              </a:spcAft>
              <a:buNone/>
            </a:pPr>
            <a:r>
              <a:rPr lang="de" sz="800"/>
              <a:t>--&gt; Mehr Rechenleistung, Speicher, gr. Grafikkarte)</a:t>
            </a:r>
            <a:endParaRPr sz="800"/>
          </a:p>
        </p:txBody>
      </p:sp>
      <p:sp>
        <p:nvSpPr>
          <p:cNvPr id="382" name="Google Shape;382;p47"/>
          <p:cNvSpPr/>
          <p:nvPr/>
        </p:nvSpPr>
        <p:spPr>
          <a:xfrm rot="-497">
            <a:off x="2358479" y="2263694"/>
            <a:ext cx="2073300" cy="7092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 Gute Zusammenarbeit (super Klima, Verständnis untereinander etc.)</a:t>
            </a:r>
            <a:endParaRPr sz="1000"/>
          </a:p>
        </p:txBody>
      </p:sp>
      <p:sp>
        <p:nvSpPr>
          <p:cNvPr id="383" name="Google Shape;383;p47"/>
          <p:cNvSpPr/>
          <p:nvPr/>
        </p:nvSpPr>
        <p:spPr>
          <a:xfrm rot="-549">
            <a:off x="2764787" y="3010933"/>
            <a:ext cx="1878600" cy="6474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Erreichbarkeit von PO und Scrum Master war immer gegeben</a:t>
            </a:r>
            <a:endParaRPr sz="1000"/>
          </a:p>
        </p:txBody>
      </p:sp>
      <p:sp>
        <p:nvSpPr>
          <p:cNvPr id="384" name="Google Shape;384;p47"/>
          <p:cNvSpPr/>
          <p:nvPr/>
        </p:nvSpPr>
        <p:spPr>
          <a:xfrm rot="-500">
            <a:off x="4526988" y="2344143"/>
            <a:ext cx="2063700" cy="7170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Work overload: manchmal schlechte Stimmung deswegen</a:t>
            </a:r>
            <a:endParaRPr sz="1000"/>
          </a:p>
        </p:txBody>
      </p:sp>
      <p:sp>
        <p:nvSpPr>
          <p:cNvPr id="385" name="Google Shape;385;p47"/>
          <p:cNvSpPr/>
          <p:nvPr/>
        </p:nvSpPr>
        <p:spPr>
          <a:xfrm rot="-559">
            <a:off x="4109950" y="4150666"/>
            <a:ext cx="1844400" cy="6630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900"/>
              <a:t>Codi &amp; Mark waren oft krank, da Covid vorbei und sie verschiedene Konzerte ausgetestet haben</a:t>
            </a:r>
            <a:endParaRPr sz="900"/>
          </a:p>
        </p:txBody>
      </p:sp>
      <p:sp>
        <p:nvSpPr>
          <p:cNvPr id="386" name="Google Shape;386;p47"/>
          <p:cNvSpPr/>
          <p:nvPr/>
        </p:nvSpPr>
        <p:spPr>
          <a:xfrm rot="-474">
            <a:off x="6968098" y="803319"/>
            <a:ext cx="2175900" cy="6429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Notebook eines Programmierers wurde geklaut. Kein Backup vorhanden.</a:t>
            </a:r>
            <a:endParaRPr sz="1000"/>
          </a:p>
        </p:txBody>
      </p:sp>
      <p:sp>
        <p:nvSpPr>
          <p:cNvPr id="387" name="Google Shape;387;p47"/>
          <p:cNvSpPr/>
          <p:nvPr/>
        </p:nvSpPr>
        <p:spPr>
          <a:xfrm rot="-484">
            <a:off x="5204323" y="27090"/>
            <a:ext cx="2130900" cy="7104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delayed communication from product owner</a:t>
            </a:r>
            <a:endParaRPr sz="1000"/>
          </a:p>
        </p:txBody>
      </p:sp>
      <p:sp>
        <p:nvSpPr>
          <p:cNvPr id="388" name="Google Shape;388;p47"/>
          <p:cNvSpPr/>
          <p:nvPr/>
        </p:nvSpPr>
        <p:spPr>
          <a:xfrm rot="-345">
            <a:off x="203025" y="3927055"/>
            <a:ext cx="2987400" cy="9537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de" sz="800"/>
              <a:t>-&gt; Guter Zielerreichungsgrad</a:t>
            </a:r>
            <a:endParaRPr sz="800"/>
          </a:p>
          <a:p>
            <a:pPr indent="0" lvl="0" marL="0" rtl="0" algn="l">
              <a:spcBef>
                <a:spcPts val="0"/>
              </a:spcBef>
              <a:spcAft>
                <a:spcPts val="0"/>
              </a:spcAft>
              <a:buNone/>
            </a:pPr>
            <a:r>
              <a:rPr lang="de" sz="800"/>
              <a:t>-&gt; Schnelles Entwicklungstempo</a:t>
            </a:r>
            <a:endParaRPr sz="800"/>
          </a:p>
          <a:p>
            <a:pPr indent="0" lvl="0" marL="0" rtl="0" algn="l">
              <a:spcBef>
                <a:spcPts val="0"/>
              </a:spcBef>
              <a:spcAft>
                <a:spcPts val="0"/>
              </a:spcAft>
              <a:buNone/>
            </a:pPr>
            <a:r>
              <a:rPr lang="de" sz="800"/>
              <a:t>-&gt; Sehr gute Organisation im Planning und der Review</a:t>
            </a:r>
            <a:endParaRPr sz="800"/>
          </a:p>
          <a:p>
            <a:pPr indent="0" lvl="0" marL="0" rtl="0" algn="l">
              <a:spcBef>
                <a:spcPts val="0"/>
              </a:spcBef>
              <a:spcAft>
                <a:spcPts val="0"/>
              </a:spcAft>
              <a:buNone/>
            </a:pPr>
            <a:r>
              <a:rPr lang="de" sz="800"/>
              <a:t>-&gt; Gute Abstimmung zwischen PO &amp; Developer</a:t>
            </a:r>
            <a:endParaRPr sz="800"/>
          </a:p>
          <a:p>
            <a:pPr indent="0" lvl="0" marL="0" rtl="0" algn="l">
              <a:spcBef>
                <a:spcPts val="0"/>
              </a:spcBef>
              <a:spcAft>
                <a:spcPts val="0"/>
              </a:spcAft>
              <a:buNone/>
            </a:pPr>
            <a:r>
              <a:rPr lang="de" sz="800"/>
              <a:t>-&gt; Timebox der Daily Scrums wurden zuverlässig eingehalten</a:t>
            </a:r>
            <a:endParaRPr sz="800"/>
          </a:p>
          <a:p>
            <a:pPr indent="0" lvl="0" marL="0" rtl="0" algn="l">
              <a:spcBef>
                <a:spcPts val="0"/>
              </a:spcBef>
              <a:spcAft>
                <a:spcPts val="0"/>
              </a:spcAft>
              <a:buNone/>
            </a:pPr>
            <a:r>
              <a:rPr lang="de" sz="800"/>
              <a:t>-&gt; Investoren sind zufrieden!</a:t>
            </a:r>
            <a:endParaRPr sz="800"/>
          </a:p>
        </p:txBody>
      </p:sp>
      <p:sp>
        <p:nvSpPr>
          <p:cNvPr id="389" name="Google Shape;389;p47"/>
          <p:cNvSpPr/>
          <p:nvPr/>
        </p:nvSpPr>
        <p:spPr>
          <a:xfrm rot="-549">
            <a:off x="2579675" y="3502979"/>
            <a:ext cx="1878600" cy="647400"/>
          </a:xfrm>
          <a:prstGeom prst="foldedCorner">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 Arbeitsschritte waren klar</a:t>
            </a:r>
            <a:endParaRPr sz="1000"/>
          </a:p>
        </p:txBody>
      </p:sp>
      <p:sp>
        <p:nvSpPr>
          <p:cNvPr id="390" name="Google Shape;390;p47"/>
          <p:cNvSpPr/>
          <p:nvPr/>
        </p:nvSpPr>
        <p:spPr>
          <a:xfrm rot="-408">
            <a:off x="2726475" y="91311"/>
            <a:ext cx="2526300" cy="8007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de" sz="800"/>
              <a:t>-&gt; die Rechenleistung der eingesetzten Hardware entspricht nicht der technischen Notwendigkeit</a:t>
            </a:r>
            <a:endParaRPr sz="800"/>
          </a:p>
          <a:p>
            <a:pPr indent="0" lvl="0" marL="0" rtl="0" algn="l">
              <a:spcBef>
                <a:spcPts val="0"/>
              </a:spcBef>
              <a:spcAft>
                <a:spcPts val="0"/>
              </a:spcAft>
              <a:buNone/>
            </a:pPr>
            <a:r>
              <a:rPr lang="de" sz="800"/>
              <a:t>-&gt; Einmischung/Teilnahme der Investoren bei zwei Daily Scrums war nicht angemessen</a:t>
            </a:r>
            <a:endParaRPr sz="800"/>
          </a:p>
          <a:p>
            <a:pPr indent="0" lvl="0" marL="0" rtl="0" algn="l">
              <a:spcBef>
                <a:spcPts val="0"/>
              </a:spcBef>
              <a:spcAft>
                <a:spcPts val="0"/>
              </a:spcAft>
              <a:buNone/>
            </a:pPr>
            <a:r>
              <a:t/>
            </a:r>
            <a:endParaRPr sz="800"/>
          </a:p>
        </p:txBody>
      </p:sp>
      <p:sp>
        <p:nvSpPr>
          <p:cNvPr id="391" name="Google Shape;391;p47"/>
          <p:cNvSpPr/>
          <p:nvPr/>
        </p:nvSpPr>
        <p:spPr>
          <a:xfrm rot="-385">
            <a:off x="6413540" y="2233256"/>
            <a:ext cx="2675400" cy="985800"/>
          </a:xfrm>
          <a:prstGeom prst="foldedCorner">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de" sz="800"/>
              <a:t>-&gt; Nicht alle Teammitglieder erbringen gleiche Leistung</a:t>
            </a:r>
            <a:endParaRPr sz="800"/>
          </a:p>
          <a:p>
            <a:pPr indent="0" lvl="0" marL="0" rtl="0" algn="l">
              <a:spcBef>
                <a:spcPts val="0"/>
              </a:spcBef>
              <a:spcAft>
                <a:spcPts val="0"/>
              </a:spcAft>
              <a:buNone/>
            </a:pPr>
            <a:r>
              <a:rPr lang="de" sz="800"/>
              <a:t>-&gt; Gegenseitige Unterstützung sollte noch besser sein</a:t>
            </a:r>
            <a:endParaRPr sz="800"/>
          </a:p>
          <a:p>
            <a:pPr indent="0" lvl="0" marL="0" rtl="0" algn="l">
              <a:spcBef>
                <a:spcPts val="0"/>
              </a:spcBef>
              <a:spcAft>
                <a:spcPts val="0"/>
              </a:spcAft>
              <a:buNone/>
            </a:pPr>
            <a:r>
              <a:rPr lang="de" sz="800"/>
              <a:t>-&gt; Als Developer würde ich mir noch mehr Unterstützung/Facilitating durch den Scrum Master wünschen</a:t>
            </a:r>
            <a:endParaRPr sz="800"/>
          </a:p>
          <a:p>
            <a:pPr indent="0" lvl="0" marL="0" rtl="0" algn="l">
              <a:spcBef>
                <a:spcPts val="0"/>
              </a:spcBef>
              <a:spcAft>
                <a:spcPts val="0"/>
              </a:spcAft>
              <a:buNone/>
            </a:pPr>
            <a:r>
              <a:rPr lang="de" sz="800"/>
              <a:t>-&gt; Abstimmung/Einigung, dass nicht alle Tasks erfüllt werden können, hätte früher kommen müssen</a:t>
            </a:r>
            <a:endParaRPr sz="800"/>
          </a:p>
        </p:txBody>
      </p:sp>
      <p:sp>
        <p:nvSpPr>
          <p:cNvPr id="392" name="Google Shape;392;p47"/>
          <p:cNvSpPr/>
          <p:nvPr/>
        </p:nvSpPr>
        <p:spPr>
          <a:xfrm rot="-552">
            <a:off x="7168375" y="91289"/>
            <a:ext cx="1868700" cy="582000"/>
          </a:xfrm>
          <a:prstGeom prst="foldedCorner">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de" sz="1000"/>
              <a:t>had to work overtime</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Retro - Feedback Board - Abgeleitete Maßnahmen</a:t>
            </a:r>
            <a:endParaRPr/>
          </a:p>
        </p:txBody>
      </p:sp>
      <p:sp>
        <p:nvSpPr>
          <p:cNvPr id="398" name="Google Shape;398;p48"/>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
        <p:nvSpPr>
          <p:cNvPr id="399" name="Google Shape;399;p48"/>
          <p:cNvSpPr txBox="1"/>
          <p:nvPr>
            <p:ph idx="1" type="body"/>
          </p:nvPr>
        </p:nvSpPr>
        <p:spPr>
          <a:xfrm>
            <a:off x="311700" y="1093850"/>
            <a:ext cx="8520600" cy="3290400"/>
          </a:xfrm>
          <a:prstGeom prst="rect">
            <a:avLst/>
          </a:prstGeom>
        </p:spPr>
        <p:txBody>
          <a:bodyPr anchorCtr="0" anchor="t" bIns="91425" lIns="91425" spcFirstLastPara="1" rIns="91425" wrap="square" tIns="91425">
            <a:normAutofit lnSpcReduction="10000"/>
          </a:bodyPr>
          <a:lstStyle/>
          <a:p>
            <a:pPr indent="-304800" lvl="0" marL="457200" rtl="0" algn="l">
              <a:lnSpc>
                <a:spcPct val="115000"/>
              </a:lnSpc>
              <a:spcBef>
                <a:spcPts val="0"/>
              </a:spcBef>
              <a:spcAft>
                <a:spcPts val="0"/>
              </a:spcAft>
              <a:buClr>
                <a:srgbClr val="000000"/>
              </a:buClr>
              <a:buSzPts val="1200"/>
              <a:buChar char="●"/>
            </a:pPr>
            <a:r>
              <a:rPr lang="de" sz="1200">
                <a:solidFill>
                  <a:srgbClr val="000000"/>
                </a:solidFill>
              </a:rPr>
              <a:t>Installation von zwei stationären Rechnern mit starken Hardwarekomponenten für Aufgaben, die hohe Rechenleistung erfordern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de" sz="1200">
                <a:solidFill>
                  <a:srgbClr val="000000"/>
                </a:solidFill>
              </a:rPr>
              <a:t>Ersatz-Laptop vorhalten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de" sz="1200">
                <a:solidFill>
                  <a:srgbClr val="000000"/>
                </a:solidFill>
              </a:rPr>
              <a:t>Regelmäßige Backup-Funktionalität einführen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de" sz="1200">
                <a:solidFill>
                  <a:srgbClr val="000000"/>
                </a:solidFill>
              </a:rPr>
              <a:t>Sicherheitsmaßnahmen für mobile Arbeitsgeräte erhöhen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de" sz="1200">
                <a:solidFill>
                  <a:srgbClr val="000000"/>
                </a:solidFill>
              </a:rPr>
              <a:t>Abstimmung bezüglich Workload verbessern und proaktiver bei Überforderung kommunizieren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de" sz="1200">
                <a:solidFill>
                  <a:srgbClr val="000000"/>
                </a:solidFill>
              </a:rPr>
              <a:t>Die Developer stimmen sich ab, sich noch besser auf ihre Arbeit zu fokussieren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de" sz="1200">
                <a:solidFill>
                  <a:srgbClr val="000000"/>
                </a:solidFill>
              </a:rPr>
              <a:t>Kommunikation von Product Owner an Stakeholder, dass Teilnahme am Daily Scrum kontraproduktiv ist und auf die Review verweisen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de" sz="1200">
                <a:solidFill>
                  <a:srgbClr val="000000"/>
                </a:solidFill>
              </a:rPr>
              <a:t>Pool von Testern erweitern und diversifizieren</a:t>
            </a:r>
            <a:endParaRPr sz="1200">
              <a:solidFill>
                <a:srgbClr val="000000"/>
              </a:solidFill>
            </a:endParaRPr>
          </a:p>
          <a:p>
            <a:pPr indent="0" lvl="0" marL="914400" rtl="0" algn="l">
              <a:lnSpc>
                <a:spcPct val="115000"/>
              </a:lnSpc>
              <a:spcBef>
                <a:spcPts val="0"/>
              </a:spcBef>
              <a:spcAft>
                <a:spcPts val="0"/>
              </a:spcAft>
              <a:buNone/>
            </a:pPr>
            <a:r>
              <a:rPr lang="de" sz="1200">
                <a:solidFill>
                  <a:srgbClr val="000000"/>
                </a:solidFill>
              </a:rPr>
              <a:t>-&gt; wird als User Story in den Product Backlog aufgenommen</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de" sz="1200">
                <a:solidFill>
                  <a:srgbClr val="000000"/>
                </a:solidFill>
              </a:rPr>
              <a:t>Tasks die VR-Betreffen sollten niedriger priorisiert werden</a:t>
            </a:r>
            <a:endParaRPr sz="1200">
              <a:solidFill>
                <a:srgbClr val="000000"/>
              </a:solidFill>
            </a:endParaRPr>
          </a:p>
          <a:p>
            <a:pPr indent="0" lvl="0" marL="0" rtl="0" algn="l">
              <a:spcBef>
                <a:spcPts val="0"/>
              </a:spcBef>
              <a:spcAft>
                <a:spcPts val="0"/>
              </a:spcAft>
              <a:buNone/>
            </a:pPr>
            <a:r>
              <a:t/>
            </a:r>
            <a:endParaRPr sz="1200">
              <a:solidFill>
                <a:srgbClr val="000000"/>
              </a:solidFill>
            </a:endParaRPr>
          </a:p>
          <a:p>
            <a:pPr indent="0" lvl="0" marL="0" rtl="0" algn="ctr">
              <a:spcBef>
                <a:spcPts val="1200"/>
              </a:spcBef>
              <a:spcAft>
                <a:spcPts val="1200"/>
              </a:spcAft>
              <a:buNone/>
            </a:pPr>
            <a:r>
              <a:rPr b="1" lang="de" sz="1200">
                <a:solidFill>
                  <a:srgbClr val="000000"/>
                </a:solidFill>
              </a:rPr>
              <a:t>--&gt; DoD muss aus Sicht der Developer nicht angepasst werden</a:t>
            </a:r>
            <a:endParaRPr b="1" sz="1200">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Ausblick/Pläne Sprint 2:</a:t>
            </a:r>
            <a:endParaRPr/>
          </a:p>
        </p:txBody>
      </p:sp>
      <p:sp>
        <p:nvSpPr>
          <p:cNvPr id="405" name="Google Shape;405;p49"/>
          <p:cNvSpPr txBox="1"/>
          <p:nvPr>
            <p:ph idx="1" type="body"/>
          </p:nvPr>
        </p:nvSpPr>
        <p:spPr>
          <a:xfrm>
            <a:off x="235500" y="1076275"/>
            <a:ext cx="8596800" cy="3340200"/>
          </a:xfrm>
          <a:prstGeom prst="rect">
            <a:avLst/>
          </a:prstGeom>
        </p:spPr>
        <p:txBody>
          <a:bodyPr anchorCtr="0" anchor="t" bIns="91425" lIns="91425" spcFirstLastPara="1" rIns="91425" wrap="square" tIns="91425">
            <a:noAutofit/>
          </a:bodyPr>
          <a:lstStyle/>
          <a:p>
            <a:pPr indent="-306387" lvl="0" marL="457200" rtl="0" algn="l">
              <a:spcBef>
                <a:spcPts val="0"/>
              </a:spcBef>
              <a:spcAft>
                <a:spcPts val="0"/>
              </a:spcAft>
              <a:buClr>
                <a:srgbClr val="000000"/>
              </a:buClr>
              <a:buSzPts val="1225"/>
              <a:buChar char="●"/>
            </a:pPr>
            <a:r>
              <a:rPr b="1" lang="de" sz="1225">
                <a:solidFill>
                  <a:srgbClr val="000000"/>
                </a:solidFill>
              </a:rPr>
              <a:t>Product Owner:</a:t>
            </a:r>
            <a:endParaRPr b="1" sz="1225">
              <a:solidFill>
                <a:srgbClr val="000000"/>
              </a:solidFill>
            </a:endParaRPr>
          </a:p>
          <a:p>
            <a:pPr indent="0" lvl="0" marL="457200" rtl="0" algn="l">
              <a:spcBef>
                <a:spcPts val="0"/>
              </a:spcBef>
              <a:spcAft>
                <a:spcPts val="0"/>
              </a:spcAft>
              <a:buSzPts val="688"/>
              <a:buNone/>
            </a:pPr>
            <a:r>
              <a:rPr lang="de" sz="1225">
                <a:solidFill>
                  <a:srgbClr val="000000"/>
                </a:solidFill>
              </a:rPr>
              <a:t>-&gt; Noch besser für Anfragen und Probleme der Developer zur Verfügung stehen</a:t>
            </a:r>
            <a:endParaRPr sz="1225">
              <a:solidFill>
                <a:srgbClr val="000000"/>
              </a:solidFill>
            </a:endParaRPr>
          </a:p>
          <a:p>
            <a:pPr indent="0" lvl="0" marL="457200" rtl="0" algn="l">
              <a:spcBef>
                <a:spcPts val="0"/>
              </a:spcBef>
              <a:spcAft>
                <a:spcPts val="0"/>
              </a:spcAft>
              <a:buSzPts val="688"/>
              <a:buNone/>
            </a:pPr>
            <a:r>
              <a:rPr lang="de" sz="1225">
                <a:solidFill>
                  <a:srgbClr val="000000"/>
                </a:solidFill>
              </a:rPr>
              <a:t>-&gt; Sicherstellen, dass die Stakeholder nicht an Daily Scrums teilnehmen</a:t>
            </a:r>
            <a:endParaRPr sz="1225">
              <a:solidFill>
                <a:srgbClr val="000000"/>
              </a:solidFill>
            </a:endParaRPr>
          </a:p>
          <a:p>
            <a:pPr indent="-306387" lvl="0" marL="457200" rtl="0" algn="l">
              <a:spcBef>
                <a:spcPts val="0"/>
              </a:spcBef>
              <a:spcAft>
                <a:spcPts val="0"/>
              </a:spcAft>
              <a:buClr>
                <a:srgbClr val="000000"/>
              </a:buClr>
              <a:buSzPts val="1225"/>
              <a:buChar char="●"/>
            </a:pPr>
            <a:r>
              <a:rPr b="1" lang="de" sz="1225">
                <a:solidFill>
                  <a:srgbClr val="000000"/>
                </a:solidFill>
              </a:rPr>
              <a:t>Developer: </a:t>
            </a:r>
            <a:endParaRPr b="1" sz="1225">
              <a:solidFill>
                <a:srgbClr val="000000"/>
              </a:solidFill>
            </a:endParaRPr>
          </a:p>
          <a:p>
            <a:pPr indent="0" lvl="0" marL="457200" rtl="0" algn="l">
              <a:spcBef>
                <a:spcPts val="0"/>
              </a:spcBef>
              <a:spcAft>
                <a:spcPts val="0"/>
              </a:spcAft>
              <a:buSzPts val="688"/>
              <a:buNone/>
            </a:pPr>
            <a:r>
              <a:rPr lang="de" sz="1225">
                <a:solidFill>
                  <a:srgbClr val="000000"/>
                </a:solidFill>
              </a:rPr>
              <a:t>-&gt; </a:t>
            </a:r>
            <a:r>
              <a:rPr lang="de" sz="1225">
                <a:solidFill>
                  <a:srgbClr val="000000"/>
                </a:solidFill>
              </a:rPr>
              <a:t>Integration der Produktentwicklungsphase in die Github-Plattform</a:t>
            </a:r>
            <a:endParaRPr sz="1225">
              <a:solidFill>
                <a:srgbClr val="000000"/>
              </a:solidFill>
            </a:endParaRPr>
          </a:p>
          <a:p>
            <a:pPr indent="0" lvl="0" marL="457200" rtl="0" algn="l">
              <a:spcBef>
                <a:spcPts val="0"/>
              </a:spcBef>
              <a:spcAft>
                <a:spcPts val="0"/>
              </a:spcAft>
              <a:buSzPts val="688"/>
              <a:buNone/>
            </a:pPr>
            <a:r>
              <a:rPr lang="de" sz="1225">
                <a:solidFill>
                  <a:srgbClr val="000000"/>
                </a:solidFill>
              </a:rPr>
              <a:t>-&gt; Fokus auf das Vorantreiben der Entwicklungsphase des Produkts &amp; dessen </a:t>
            </a:r>
            <a:endParaRPr sz="1225">
              <a:solidFill>
                <a:srgbClr val="000000"/>
              </a:solidFill>
            </a:endParaRPr>
          </a:p>
          <a:p>
            <a:pPr indent="0" lvl="0" marL="457200" rtl="0" algn="l">
              <a:spcBef>
                <a:spcPts val="0"/>
              </a:spcBef>
              <a:spcAft>
                <a:spcPts val="0"/>
              </a:spcAft>
              <a:buSzPts val="688"/>
              <a:buNone/>
            </a:pPr>
            <a:r>
              <a:rPr lang="de" sz="1225">
                <a:solidFill>
                  <a:srgbClr val="000000"/>
                </a:solidFill>
              </a:rPr>
              <a:t>   Funktionalität</a:t>
            </a:r>
            <a:endParaRPr sz="1225">
              <a:solidFill>
                <a:srgbClr val="000000"/>
              </a:solidFill>
            </a:endParaRPr>
          </a:p>
          <a:p>
            <a:pPr indent="-306387" lvl="0" marL="457200" rtl="0" algn="l">
              <a:spcBef>
                <a:spcPts val="0"/>
              </a:spcBef>
              <a:spcAft>
                <a:spcPts val="0"/>
              </a:spcAft>
              <a:buClr>
                <a:srgbClr val="000000"/>
              </a:buClr>
              <a:buSzPts val="1225"/>
              <a:buChar char="●"/>
            </a:pPr>
            <a:r>
              <a:rPr b="1" lang="de" sz="1225">
                <a:solidFill>
                  <a:srgbClr val="000000"/>
                </a:solidFill>
              </a:rPr>
              <a:t>Scrum Master:</a:t>
            </a:r>
            <a:r>
              <a:rPr lang="de" sz="1225">
                <a:solidFill>
                  <a:srgbClr val="000000"/>
                </a:solidFill>
              </a:rPr>
              <a:t> </a:t>
            </a:r>
            <a:endParaRPr sz="1225">
              <a:solidFill>
                <a:srgbClr val="000000"/>
              </a:solidFill>
            </a:endParaRPr>
          </a:p>
          <a:p>
            <a:pPr indent="0" lvl="0" marL="457200" rtl="0" algn="l">
              <a:spcBef>
                <a:spcPts val="0"/>
              </a:spcBef>
              <a:spcAft>
                <a:spcPts val="0"/>
              </a:spcAft>
              <a:buSzPts val="688"/>
              <a:buNone/>
            </a:pPr>
            <a:r>
              <a:rPr lang="de" sz="1225">
                <a:solidFill>
                  <a:srgbClr val="000000"/>
                </a:solidFill>
              </a:rPr>
              <a:t>-&gt; Erinnerung an die Werte des Selbstmanagements und die Einteilung der Zeiten</a:t>
            </a:r>
            <a:endParaRPr sz="1225">
              <a:solidFill>
                <a:srgbClr val="000000"/>
              </a:solidFill>
            </a:endParaRPr>
          </a:p>
          <a:p>
            <a:pPr indent="0" lvl="0" marL="457200" rtl="0" algn="l">
              <a:spcBef>
                <a:spcPts val="0"/>
              </a:spcBef>
              <a:spcAft>
                <a:spcPts val="0"/>
              </a:spcAft>
              <a:buSzPts val="688"/>
              <a:buNone/>
            </a:pPr>
            <a:r>
              <a:rPr lang="de" sz="1225">
                <a:solidFill>
                  <a:srgbClr val="000000"/>
                </a:solidFill>
              </a:rPr>
              <a:t>-&gt; Verstärkt darauf hinweisen, dass Developer nicht zu viel Zeit am Kicker verbringen</a:t>
            </a:r>
            <a:endParaRPr sz="1225">
              <a:solidFill>
                <a:srgbClr val="000000"/>
              </a:solidFill>
            </a:endParaRPr>
          </a:p>
          <a:p>
            <a:pPr indent="0" lvl="0" marL="457200" rtl="0" algn="l">
              <a:spcBef>
                <a:spcPts val="0"/>
              </a:spcBef>
              <a:spcAft>
                <a:spcPts val="0"/>
              </a:spcAft>
              <a:buSzPts val="688"/>
              <a:buNone/>
            </a:pPr>
            <a:r>
              <a:rPr lang="de" sz="1225">
                <a:solidFill>
                  <a:srgbClr val="000000"/>
                </a:solidFill>
              </a:rPr>
              <a:t>-&gt; Developer sensibilisieren besser auf ihre Arbeitsmaterialien und Zugangsdaten </a:t>
            </a:r>
            <a:endParaRPr sz="1225">
              <a:solidFill>
                <a:srgbClr val="000000"/>
              </a:solidFill>
            </a:endParaRPr>
          </a:p>
          <a:p>
            <a:pPr indent="0" lvl="0" marL="457200" rtl="0" algn="l">
              <a:spcBef>
                <a:spcPts val="0"/>
              </a:spcBef>
              <a:spcAft>
                <a:spcPts val="0"/>
              </a:spcAft>
              <a:buSzPts val="688"/>
              <a:buNone/>
            </a:pPr>
            <a:r>
              <a:rPr lang="de" sz="1225">
                <a:solidFill>
                  <a:srgbClr val="000000"/>
                </a:solidFill>
              </a:rPr>
              <a:t>   aufzupassen</a:t>
            </a:r>
            <a:endParaRPr sz="1225">
              <a:solidFill>
                <a:srgbClr val="000000"/>
              </a:solidFill>
            </a:endParaRPr>
          </a:p>
        </p:txBody>
      </p:sp>
      <p:sp>
        <p:nvSpPr>
          <p:cNvPr id="406" name="Google Shape;406;p49"/>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p:nvPr/>
        </p:nvSpPr>
        <p:spPr>
          <a:xfrm>
            <a:off x="-100800" y="-6350"/>
            <a:ext cx="9348000" cy="406200"/>
          </a:xfrm>
          <a:prstGeom prst="rect">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0"/>
          <p:cNvSpPr/>
          <p:nvPr/>
        </p:nvSpPr>
        <p:spPr>
          <a:xfrm>
            <a:off x="-89425" y="4776750"/>
            <a:ext cx="9348000" cy="406200"/>
          </a:xfrm>
          <a:prstGeom prst="rect">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50"/>
          <p:cNvPicPr preferRelativeResize="0"/>
          <p:nvPr/>
        </p:nvPicPr>
        <p:blipFill>
          <a:blip r:embed="rId3">
            <a:alphaModFix/>
          </a:blip>
          <a:stretch>
            <a:fillRect/>
          </a:stretch>
        </p:blipFill>
        <p:spPr>
          <a:xfrm>
            <a:off x="-28300" y="316175"/>
            <a:ext cx="9225749" cy="4511124"/>
          </a:xfrm>
          <a:prstGeom prst="rect">
            <a:avLst/>
          </a:prstGeom>
          <a:noFill/>
          <a:ln>
            <a:noFill/>
          </a:ln>
        </p:spPr>
      </p:pic>
      <p:sp>
        <p:nvSpPr>
          <p:cNvPr id="414" name="Google Shape;414;p50"/>
          <p:cNvSpPr/>
          <p:nvPr/>
        </p:nvSpPr>
        <p:spPr>
          <a:xfrm>
            <a:off x="1961600" y="726982"/>
            <a:ext cx="5223188" cy="892375"/>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222222"/>
                </a:solidFill>
                <a:latin typeface="Amatic SC"/>
              </a:rPr>
              <a:t>To be Continued</a:t>
            </a:r>
          </a:p>
        </p:txBody>
      </p:sp>
      <p:sp>
        <p:nvSpPr>
          <p:cNvPr id="415" name="Google Shape;415;p50"/>
          <p:cNvSpPr txBox="1"/>
          <p:nvPr/>
        </p:nvSpPr>
        <p:spPr>
          <a:xfrm>
            <a:off x="0" y="-6350"/>
            <a:ext cx="48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a:solidFill>
                  <a:schemeClr val="lt1"/>
                </a:solidFill>
                <a:latin typeface="Amatic SC"/>
                <a:ea typeface="Amatic SC"/>
                <a:cs typeface="Amatic SC"/>
                <a:sym typeface="Amatic SC"/>
              </a:rPr>
              <a:t>21.10.2021 Abschlussprojekt_alfatraining_Scrum_Master</a:t>
            </a:r>
            <a:endParaRPr>
              <a:solidFill>
                <a:schemeClr val="lt1"/>
              </a:solidFill>
              <a:latin typeface="Amatic SC"/>
              <a:ea typeface="Amatic SC"/>
              <a:cs typeface="Amatic SC"/>
              <a:sym typeface="Amatic SC"/>
            </a:endParaRPr>
          </a:p>
        </p:txBody>
      </p:sp>
      <p:sp>
        <p:nvSpPr>
          <p:cNvPr id="416" name="Google Shape;416;p50"/>
          <p:cNvSpPr txBox="1"/>
          <p:nvPr/>
        </p:nvSpPr>
        <p:spPr>
          <a:xfrm>
            <a:off x="3920700" y="4779750"/>
            <a:ext cx="5223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de">
                <a:solidFill>
                  <a:schemeClr val="lt1"/>
                </a:solidFill>
                <a:latin typeface="Amatic SC"/>
                <a:ea typeface="Amatic SC"/>
                <a:cs typeface="Amatic SC"/>
                <a:sym typeface="Amatic SC"/>
              </a:rPr>
              <a:t>Romy_Gießler, Rebecca_Feiler, Dennis_Jäger, Thorsten_Schäfer, Priya_Subramanian, Andreas_Eirich </a:t>
            </a:r>
            <a:endParaRPr>
              <a:solidFill>
                <a:schemeClr val="lt1"/>
              </a:solidFill>
              <a:latin typeface="Amatic SC"/>
              <a:ea typeface="Amatic SC"/>
              <a:cs typeface="Amatic SC"/>
              <a:sym typeface="Amatic S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Vorschläge Plattform-Name: </a:t>
            </a:r>
            <a:endParaRPr/>
          </a:p>
        </p:txBody>
      </p:sp>
      <p:sp>
        <p:nvSpPr>
          <p:cNvPr id="83" name="Google Shape;83;p16"/>
          <p:cNvSpPr txBox="1"/>
          <p:nvPr>
            <p:ph idx="1" type="body"/>
          </p:nvPr>
        </p:nvSpPr>
        <p:spPr>
          <a:xfrm>
            <a:off x="311700" y="1223150"/>
            <a:ext cx="4908600" cy="215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1"/>
              </a:buClr>
              <a:buSzPts val="1800"/>
              <a:buAutoNum type="arabicPeriod"/>
            </a:pPr>
            <a:r>
              <a:rPr lang="de">
                <a:solidFill>
                  <a:schemeClr val="accent1"/>
                </a:solidFill>
              </a:rPr>
              <a:t>Boogie</a:t>
            </a:r>
            <a:r>
              <a:rPr lang="de">
                <a:solidFill>
                  <a:schemeClr val="accent1"/>
                </a:solidFill>
              </a:rPr>
              <a:t> Woogie</a:t>
            </a:r>
            <a:endParaRPr>
              <a:solidFill>
                <a:schemeClr val="accent1"/>
              </a:solidFill>
            </a:endParaRPr>
          </a:p>
          <a:p>
            <a:pPr indent="-342900" lvl="0" marL="457200" rtl="0" algn="l">
              <a:spcBef>
                <a:spcPts val="0"/>
              </a:spcBef>
              <a:spcAft>
                <a:spcPts val="0"/>
              </a:spcAft>
              <a:buClr>
                <a:schemeClr val="accent1"/>
              </a:buClr>
              <a:buSzPts val="1800"/>
              <a:buAutoNum type="arabicPeriod"/>
            </a:pPr>
            <a:r>
              <a:rPr lang="de">
                <a:solidFill>
                  <a:schemeClr val="accent1"/>
                </a:solidFill>
              </a:rPr>
              <a:t>ScrumGig</a:t>
            </a:r>
            <a:endParaRPr>
              <a:solidFill>
                <a:schemeClr val="accent1"/>
              </a:solidFill>
            </a:endParaRPr>
          </a:p>
          <a:p>
            <a:pPr indent="-342900" lvl="0" marL="457200" rtl="0" algn="l">
              <a:spcBef>
                <a:spcPts val="0"/>
              </a:spcBef>
              <a:spcAft>
                <a:spcPts val="0"/>
              </a:spcAft>
              <a:buClr>
                <a:schemeClr val="accent1"/>
              </a:buClr>
              <a:buSzPts val="1800"/>
              <a:buAutoNum type="arabicPeriod"/>
            </a:pPr>
            <a:r>
              <a:rPr lang="de">
                <a:solidFill>
                  <a:schemeClr val="accent1"/>
                </a:solidFill>
              </a:rPr>
              <a:t>Gigspace</a:t>
            </a:r>
            <a:endParaRPr>
              <a:solidFill>
                <a:schemeClr val="accent1"/>
              </a:solidFill>
            </a:endParaRPr>
          </a:p>
          <a:p>
            <a:pPr indent="-342900" lvl="0" marL="457200" rtl="0" algn="l">
              <a:spcBef>
                <a:spcPts val="0"/>
              </a:spcBef>
              <a:spcAft>
                <a:spcPts val="0"/>
              </a:spcAft>
              <a:buClr>
                <a:srgbClr val="E69138"/>
              </a:buClr>
              <a:buSzPts val="1800"/>
              <a:buAutoNum type="arabicPeriod"/>
            </a:pPr>
            <a:r>
              <a:rPr lang="de">
                <a:solidFill>
                  <a:srgbClr val="E69138"/>
                </a:solidFill>
              </a:rPr>
              <a:t>GigConnect</a:t>
            </a:r>
            <a:endParaRPr>
              <a:solidFill>
                <a:srgbClr val="E69138"/>
              </a:solidFill>
            </a:endParaRPr>
          </a:p>
          <a:p>
            <a:pPr indent="-342900" lvl="0" marL="457200" rtl="0" algn="l">
              <a:spcBef>
                <a:spcPts val="0"/>
              </a:spcBef>
              <a:spcAft>
                <a:spcPts val="0"/>
              </a:spcAft>
              <a:buClr>
                <a:schemeClr val="accent1"/>
              </a:buClr>
              <a:buSzPts val="1800"/>
              <a:buAutoNum type="arabicPeriod"/>
            </a:pPr>
            <a:r>
              <a:rPr lang="de">
                <a:solidFill>
                  <a:schemeClr val="accent1"/>
                </a:solidFill>
              </a:rPr>
              <a:t>Festival@home (homefestival)</a:t>
            </a:r>
            <a:endParaRPr>
              <a:solidFill>
                <a:schemeClr val="accent1"/>
              </a:solidFill>
            </a:endParaRPr>
          </a:p>
        </p:txBody>
      </p:sp>
      <p:sp>
        <p:nvSpPr>
          <p:cNvPr id="84" name="Google Shape;84;p16"/>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p:nvPr/>
        </p:nvSpPr>
        <p:spPr>
          <a:xfrm>
            <a:off x="161450" y="1025875"/>
            <a:ext cx="8832000" cy="33885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ph type="title"/>
          </p:nvPr>
        </p:nvSpPr>
        <p:spPr>
          <a:xfrm>
            <a:off x="112925" y="11300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Wer sind wir?</a:t>
            </a:r>
            <a:endParaRPr/>
          </a:p>
        </p:txBody>
      </p:sp>
      <p:sp>
        <p:nvSpPr>
          <p:cNvPr id="91" name="Google Shape;91;p17"/>
          <p:cNvSpPr txBox="1"/>
          <p:nvPr>
            <p:ph idx="1" type="body"/>
          </p:nvPr>
        </p:nvSpPr>
        <p:spPr>
          <a:xfrm>
            <a:off x="253200" y="1292125"/>
            <a:ext cx="8637600" cy="31221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de" sz="1500">
                <a:solidFill>
                  <a:srgbClr val="000000"/>
                </a:solidFill>
              </a:rPr>
              <a:t>GigConnect is</a:t>
            </a:r>
            <a:r>
              <a:rPr lang="de" sz="1500">
                <a:solidFill>
                  <a:srgbClr val="000000"/>
                </a:solidFill>
              </a:rPr>
              <a:t> a start-up company with a mission to bring humans together using music. </a:t>
            </a:r>
            <a:endParaRPr sz="1500">
              <a:solidFill>
                <a:srgbClr val="000000"/>
              </a:solidFill>
            </a:endParaRPr>
          </a:p>
          <a:p>
            <a:pPr indent="0" lvl="0" marL="0" rtl="0" algn="ctr">
              <a:spcBef>
                <a:spcPts val="1200"/>
              </a:spcBef>
              <a:spcAft>
                <a:spcPts val="0"/>
              </a:spcAft>
              <a:buNone/>
            </a:pPr>
            <a:r>
              <a:t/>
            </a:r>
            <a:endParaRPr sz="1500">
              <a:solidFill>
                <a:srgbClr val="000000"/>
              </a:solidFill>
            </a:endParaRPr>
          </a:p>
          <a:p>
            <a:pPr indent="0" lvl="0" marL="0" rtl="0" algn="ctr">
              <a:spcBef>
                <a:spcPts val="1200"/>
              </a:spcBef>
              <a:spcAft>
                <a:spcPts val="0"/>
              </a:spcAft>
              <a:buNone/>
            </a:pPr>
            <a:r>
              <a:rPr lang="de" sz="1500">
                <a:solidFill>
                  <a:srgbClr val="000000"/>
                </a:solidFill>
              </a:rPr>
              <a:t>Since 2021, we have pioneered the use of Music to unify </a:t>
            </a:r>
            <a:r>
              <a:rPr lang="de" sz="1500">
                <a:solidFill>
                  <a:srgbClr val="000000"/>
                </a:solidFill>
              </a:rPr>
              <a:t>experience</a:t>
            </a:r>
            <a:r>
              <a:rPr lang="de" sz="1500">
                <a:solidFill>
                  <a:srgbClr val="000000"/>
                </a:solidFill>
              </a:rPr>
              <a:t> of Live concert virtually to anyone regardless of location, schedule, time zone and device platform. </a:t>
            </a:r>
            <a:endParaRPr sz="1500">
              <a:solidFill>
                <a:srgbClr val="000000"/>
              </a:solidFill>
            </a:endParaRPr>
          </a:p>
          <a:p>
            <a:pPr indent="0" lvl="0" marL="0" rtl="0" algn="ctr">
              <a:spcBef>
                <a:spcPts val="1200"/>
              </a:spcBef>
              <a:spcAft>
                <a:spcPts val="0"/>
              </a:spcAft>
              <a:buNone/>
            </a:pPr>
            <a:r>
              <a:t/>
            </a:r>
            <a:endParaRPr sz="1500">
              <a:solidFill>
                <a:srgbClr val="000000"/>
              </a:solidFill>
            </a:endParaRPr>
          </a:p>
          <a:p>
            <a:pPr indent="0" lvl="0" marL="0" rtl="0" algn="ctr">
              <a:spcBef>
                <a:spcPts val="1200"/>
              </a:spcBef>
              <a:spcAft>
                <a:spcPts val="1200"/>
              </a:spcAft>
              <a:buNone/>
            </a:pPr>
            <a:r>
              <a:rPr lang="de" sz="1500">
                <a:solidFill>
                  <a:srgbClr val="000000"/>
                </a:solidFill>
              </a:rPr>
              <a:t>We offer comprehensive state of Virtual Music Reality </a:t>
            </a:r>
            <a:r>
              <a:rPr lang="de" sz="1500">
                <a:solidFill>
                  <a:srgbClr val="000000"/>
                </a:solidFill>
              </a:rPr>
              <a:t>strengthening</a:t>
            </a:r>
            <a:r>
              <a:rPr lang="de" sz="1500">
                <a:solidFill>
                  <a:srgbClr val="000000"/>
                </a:solidFill>
              </a:rPr>
              <a:t> social bonds and heighten emotional connections.</a:t>
            </a:r>
            <a:endParaRPr>
              <a:solidFill>
                <a:srgbClr val="000000"/>
              </a:solidFill>
            </a:endParaRPr>
          </a:p>
        </p:txBody>
      </p:sp>
      <p:sp>
        <p:nvSpPr>
          <p:cNvPr id="92" name="Google Shape;92;p17"/>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Prämisse:</a:t>
            </a:r>
            <a:endParaRPr/>
          </a:p>
        </p:txBody>
      </p:sp>
      <p:sp>
        <p:nvSpPr>
          <p:cNvPr id="98" name="Google Shape;98;p18"/>
          <p:cNvSpPr txBox="1"/>
          <p:nvPr>
            <p:ph idx="1" type="body"/>
          </p:nvPr>
        </p:nvSpPr>
        <p:spPr>
          <a:xfrm>
            <a:off x="235500" y="1516625"/>
            <a:ext cx="8520600" cy="19968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Clr>
                <a:schemeClr val="accent1"/>
              </a:buClr>
              <a:buSzPts val="1200"/>
              <a:buChar char="●"/>
            </a:pPr>
            <a:r>
              <a:rPr lang="de" sz="1200">
                <a:solidFill>
                  <a:schemeClr val="accent1"/>
                </a:solidFill>
              </a:rPr>
              <a:t>Gründung eines Start-Ups mit agilem Mindset</a:t>
            </a:r>
            <a:endParaRPr sz="1200">
              <a:solidFill>
                <a:schemeClr val="accent1"/>
              </a:solidFill>
            </a:endParaRPr>
          </a:p>
          <a:p>
            <a:pPr indent="-304800" lvl="0" marL="457200" rtl="0" algn="l">
              <a:lnSpc>
                <a:spcPct val="105000"/>
              </a:lnSpc>
              <a:spcBef>
                <a:spcPts val="0"/>
              </a:spcBef>
              <a:spcAft>
                <a:spcPts val="0"/>
              </a:spcAft>
              <a:buClr>
                <a:schemeClr val="accent1"/>
              </a:buClr>
              <a:buSzPts val="1200"/>
              <a:buChar char="●"/>
            </a:pPr>
            <a:r>
              <a:rPr lang="de" sz="1200">
                <a:solidFill>
                  <a:schemeClr val="accent1"/>
                </a:solidFill>
              </a:rPr>
              <a:t>Team setzt sich zusammen aus Mitgliedern mit Erfahrung und Kontakten aus den Bereichen App-Entwicklung, Programmierung, Veranstaltungsindustrie und Design</a:t>
            </a:r>
            <a:endParaRPr sz="1200">
              <a:solidFill>
                <a:schemeClr val="accent1"/>
              </a:solidFill>
            </a:endParaRPr>
          </a:p>
          <a:p>
            <a:pPr indent="-304800" lvl="0" marL="457200" rtl="0" algn="l">
              <a:lnSpc>
                <a:spcPct val="105000"/>
              </a:lnSpc>
              <a:spcBef>
                <a:spcPts val="0"/>
              </a:spcBef>
              <a:spcAft>
                <a:spcPts val="0"/>
              </a:spcAft>
              <a:buClr>
                <a:schemeClr val="accent1"/>
              </a:buClr>
              <a:buSzPts val="1200"/>
              <a:buChar char="●"/>
            </a:pPr>
            <a:r>
              <a:rPr lang="de" sz="1200">
                <a:solidFill>
                  <a:schemeClr val="accent1"/>
                </a:solidFill>
              </a:rPr>
              <a:t>Die Pandemie hat der Veranstaltungsindustrie und allen Teammitgliedern individuell sehr zugesetzt und alle vereint die Idee, Live-Musik auch während eines Lockdowns eine Bühne geben zu können</a:t>
            </a:r>
            <a:endParaRPr sz="1200">
              <a:solidFill>
                <a:schemeClr val="accent1"/>
              </a:solidFill>
            </a:endParaRPr>
          </a:p>
          <a:p>
            <a:pPr indent="-304800" lvl="0" marL="457200" rtl="0" algn="l">
              <a:lnSpc>
                <a:spcPct val="105000"/>
              </a:lnSpc>
              <a:spcBef>
                <a:spcPts val="0"/>
              </a:spcBef>
              <a:spcAft>
                <a:spcPts val="0"/>
              </a:spcAft>
              <a:buClr>
                <a:schemeClr val="accent1"/>
              </a:buClr>
              <a:buSzPts val="1200"/>
              <a:buChar char="●"/>
            </a:pPr>
            <a:r>
              <a:rPr lang="de" sz="1200">
                <a:solidFill>
                  <a:schemeClr val="accent1"/>
                </a:solidFill>
              </a:rPr>
              <a:t>Die Idee für GigConnect ist geboren</a:t>
            </a:r>
            <a:endParaRPr sz="1200">
              <a:solidFill>
                <a:schemeClr val="accent1"/>
              </a:solidFill>
            </a:endParaRPr>
          </a:p>
          <a:p>
            <a:pPr indent="-304800" lvl="0" marL="457200" rtl="0" algn="l">
              <a:lnSpc>
                <a:spcPct val="105000"/>
              </a:lnSpc>
              <a:spcBef>
                <a:spcPts val="0"/>
              </a:spcBef>
              <a:spcAft>
                <a:spcPts val="0"/>
              </a:spcAft>
              <a:buClr>
                <a:schemeClr val="accent1"/>
              </a:buClr>
              <a:buSzPts val="1200"/>
              <a:buChar char="●"/>
            </a:pPr>
            <a:r>
              <a:rPr lang="de" sz="1200">
                <a:solidFill>
                  <a:schemeClr val="accent1"/>
                </a:solidFill>
              </a:rPr>
              <a:t>Das Team besteht aus einem Scrum Master, einem Product Owner und sieben Developern</a:t>
            </a:r>
            <a:endParaRPr sz="1200">
              <a:solidFill>
                <a:schemeClr val="accent1"/>
              </a:solidFill>
            </a:endParaRPr>
          </a:p>
        </p:txBody>
      </p:sp>
      <p:sp>
        <p:nvSpPr>
          <p:cNvPr id="99" name="Google Shape;99;p18"/>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64250"/>
            <a:ext cx="23961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Das </a:t>
            </a:r>
            <a:r>
              <a:rPr lang="de"/>
              <a:t>Team</a:t>
            </a:r>
            <a:endParaRPr/>
          </a:p>
        </p:txBody>
      </p:sp>
      <p:sp>
        <p:nvSpPr>
          <p:cNvPr id="105" name="Google Shape;105;p19"/>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grpSp>
        <p:nvGrpSpPr>
          <p:cNvPr id="106" name="Google Shape;106;p19"/>
          <p:cNvGrpSpPr/>
          <p:nvPr/>
        </p:nvGrpSpPr>
        <p:grpSpPr>
          <a:xfrm>
            <a:off x="345725" y="1609925"/>
            <a:ext cx="4134000" cy="1385400"/>
            <a:chOff x="311700" y="2176175"/>
            <a:chExt cx="4134000" cy="1385400"/>
          </a:xfrm>
        </p:grpSpPr>
        <p:sp>
          <p:nvSpPr>
            <p:cNvPr id="107" name="Google Shape;107;p19"/>
            <p:cNvSpPr/>
            <p:nvPr/>
          </p:nvSpPr>
          <p:spPr>
            <a:xfrm>
              <a:off x="311700" y="2176175"/>
              <a:ext cx="4134000" cy="1343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9"/>
            <p:cNvPicPr preferRelativeResize="0"/>
            <p:nvPr/>
          </p:nvPicPr>
          <p:blipFill rotWithShape="1">
            <a:blip r:embed="rId3">
              <a:alphaModFix/>
            </a:blip>
            <a:srcRect b="38830" l="25410" r="32972" t="0"/>
            <a:stretch/>
          </p:blipFill>
          <p:spPr>
            <a:xfrm>
              <a:off x="3097550" y="2264000"/>
              <a:ext cx="1271274" cy="1167425"/>
            </a:xfrm>
            <a:prstGeom prst="rect">
              <a:avLst/>
            </a:prstGeom>
            <a:noFill/>
            <a:ln>
              <a:noFill/>
            </a:ln>
          </p:spPr>
        </p:pic>
        <p:sp>
          <p:nvSpPr>
            <p:cNvPr id="109" name="Google Shape;109;p19"/>
            <p:cNvSpPr txBox="1"/>
            <p:nvPr/>
          </p:nvSpPr>
          <p:spPr>
            <a:xfrm>
              <a:off x="362500" y="2176175"/>
              <a:ext cx="2766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200">
                  <a:solidFill>
                    <a:schemeClr val="lt1"/>
                  </a:solidFill>
                  <a:latin typeface="Amatic SC"/>
                  <a:ea typeface="Amatic SC"/>
                  <a:cs typeface="Amatic SC"/>
                  <a:sym typeface="Amatic SC"/>
                </a:rPr>
                <a:t>Steffani Mum</a:t>
              </a:r>
              <a:endParaRPr b="1" sz="1200">
                <a:solidFill>
                  <a:schemeClr val="lt1"/>
                </a:solidFill>
                <a:latin typeface="Amatic SC"/>
                <a:ea typeface="Amatic SC"/>
                <a:cs typeface="Amatic SC"/>
                <a:sym typeface="Amatic SC"/>
              </a:endParaRPr>
            </a:p>
            <a:p>
              <a:pPr indent="0" lvl="0" marL="0" rtl="0" algn="l">
                <a:spcBef>
                  <a:spcPts val="0"/>
                </a:spcBef>
                <a:spcAft>
                  <a:spcPts val="0"/>
                </a:spcAft>
                <a:buNone/>
              </a:pPr>
              <a:r>
                <a:rPr b="1" lang="de" sz="800">
                  <a:solidFill>
                    <a:schemeClr val="lt1"/>
                  </a:solidFill>
                  <a:latin typeface="Source Code Pro"/>
                  <a:ea typeface="Source Code Pro"/>
                  <a:cs typeface="Source Code Pro"/>
                  <a:sym typeface="Source Code Pro"/>
                </a:rPr>
                <a:t>Scrum Master</a:t>
              </a:r>
              <a:endParaRPr b="1" sz="80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de" sz="800">
                  <a:solidFill>
                    <a:schemeClr val="lt1"/>
                  </a:solidFill>
                  <a:latin typeface="Source Code Pro"/>
                  <a:ea typeface="Source Code Pro"/>
                  <a:cs typeface="Source Code Pro"/>
                  <a:sym typeface="Source Code Pro"/>
                </a:rPr>
                <a:t>Gründu</a:t>
              </a:r>
              <a:r>
                <a:rPr lang="de" sz="850">
                  <a:solidFill>
                    <a:schemeClr val="lt1"/>
                  </a:solidFill>
                  <a:latin typeface="Source Code Pro"/>
                  <a:ea typeface="Source Code Pro"/>
                  <a:cs typeface="Source Code Pro"/>
                  <a:sym typeface="Source Code Pro"/>
                </a:rPr>
                <a:t>ngsmitglied; hat schon zwei andere Start Ups im Bereich Eventmanagement gegründet; hat schon als Scrum Master gearbeitet; </a:t>
              </a:r>
              <a:r>
                <a:rPr lang="de" sz="800">
                  <a:solidFill>
                    <a:schemeClr val="lt1"/>
                  </a:solidFill>
                  <a:latin typeface="Source Code Pro"/>
                  <a:ea typeface="Source Code Pro"/>
                  <a:cs typeface="Source Code Pro"/>
                  <a:sym typeface="Source Code Pro"/>
                </a:rPr>
                <a:t>wenig Kenntnisse im Bereich Software; Kenntnisse in den Bereichen Entrepreneurship, Eventmanagement, HR, Scrum</a:t>
              </a:r>
              <a:endParaRPr>
                <a:solidFill>
                  <a:schemeClr val="lt1"/>
                </a:solidFill>
                <a:latin typeface="Source Code Pro"/>
                <a:ea typeface="Source Code Pro"/>
                <a:cs typeface="Source Code Pro"/>
                <a:sym typeface="Source Code Pro"/>
              </a:endParaRPr>
            </a:p>
          </p:txBody>
        </p:sp>
      </p:grpSp>
      <p:sp>
        <p:nvSpPr>
          <p:cNvPr id="110" name="Google Shape;110;p19"/>
          <p:cNvSpPr/>
          <p:nvPr/>
        </p:nvSpPr>
        <p:spPr>
          <a:xfrm>
            <a:off x="4624700" y="1609925"/>
            <a:ext cx="4134000" cy="13431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txBox="1"/>
          <p:nvPr/>
        </p:nvSpPr>
        <p:spPr>
          <a:xfrm>
            <a:off x="4675500" y="1609925"/>
            <a:ext cx="2766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250">
                <a:latin typeface="Amatic SC"/>
                <a:ea typeface="Amatic SC"/>
                <a:cs typeface="Amatic SC"/>
                <a:sym typeface="Amatic SC"/>
              </a:rPr>
              <a:t>Patrick Kunder</a:t>
            </a:r>
            <a:endParaRPr b="1" sz="1250">
              <a:latin typeface="Amatic SC"/>
              <a:ea typeface="Amatic SC"/>
              <a:cs typeface="Amatic SC"/>
              <a:sym typeface="Amatic SC"/>
            </a:endParaRPr>
          </a:p>
          <a:p>
            <a:pPr indent="0" lvl="0" marL="0" rtl="0" algn="l">
              <a:spcBef>
                <a:spcPts val="0"/>
              </a:spcBef>
              <a:spcAft>
                <a:spcPts val="0"/>
              </a:spcAft>
              <a:buNone/>
            </a:pPr>
            <a:r>
              <a:rPr b="1" lang="de" sz="850">
                <a:latin typeface="Source Code Pro"/>
                <a:ea typeface="Source Code Pro"/>
                <a:cs typeface="Source Code Pro"/>
                <a:sym typeface="Source Code Pro"/>
              </a:rPr>
              <a:t>Product Owner</a:t>
            </a:r>
            <a:endParaRPr sz="850">
              <a:latin typeface="Source Code Pro"/>
              <a:ea typeface="Source Code Pro"/>
              <a:cs typeface="Source Code Pro"/>
              <a:sym typeface="Source Code Pro"/>
            </a:endParaRPr>
          </a:p>
          <a:p>
            <a:pPr indent="0" lvl="0" marL="0" rtl="0" algn="l">
              <a:spcBef>
                <a:spcPts val="0"/>
              </a:spcBef>
              <a:spcAft>
                <a:spcPts val="0"/>
              </a:spcAft>
              <a:buNone/>
            </a:pPr>
            <a:r>
              <a:rPr lang="de" sz="850">
                <a:latin typeface="Source Code Pro"/>
                <a:ea typeface="Source Code Pro"/>
                <a:cs typeface="Source Code Pro"/>
                <a:sym typeface="Source Code Pro"/>
              </a:rPr>
              <a:t>Gründungsmitglied / hat bereits in drei Unternehmen als Product Owner gearbeitet / wenig Kenntnisse im Bereich Eventmanagement / hohe Expertise im Bereich Software &amp; App-Entwicklung</a:t>
            </a:r>
            <a:endParaRPr sz="850">
              <a:latin typeface="Source Code Pro"/>
              <a:ea typeface="Source Code Pro"/>
              <a:cs typeface="Source Code Pro"/>
              <a:sym typeface="Source Code Pro"/>
            </a:endParaRPr>
          </a:p>
          <a:p>
            <a:pPr indent="0" lvl="0" marL="0" rtl="0" algn="l">
              <a:spcBef>
                <a:spcPts val="0"/>
              </a:spcBef>
              <a:spcAft>
                <a:spcPts val="0"/>
              </a:spcAft>
              <a:buNone/>
            </a:pPr>
            <a:r>
              <a:t/>
            </a:r>
            <a:endParaRPr b="1" sz="1200">
              <a:latin typeface="Amatic SC"/>
              <a:ea typeface="Amatic SC"/>
              <a:cs typeface="Amatic SC"/>
              <a:sym typeface="Amatic SC"/>
            </a:endParaRPr>
          </a:p>
        </p:txBody>
      </p:sp>
      <p:pic>
        <p:nvPicPr>
          <p:cNvPr id="112" name="Google Shape;112;p19">
            <a:hlinkClick r:id="rId4"/>
          </p:cNvPr>
          <p:cNvPicPr preferRelativeResize="0"/>
          <p:nvPr/>
        </p:nvPicPr>
        <p:blipFill rotWithShape="1">
          <a:blip r:embed="rId5">
            <a:alphaModFix/>
          </a:blip>
          <a:srcRect b="47279" l="44172" r="19086" t="0"/>
          <a:stretch/>
        </p:blipFill>
        <p:spPr>
          <a:xfrm>
            <a:off x="7441800" y="1689600"/>
            <a:ext cx="1235000" cy="1183725"/>
          </a:xfrm>
          <a:prstGeom prst="rect">
            <a:avLst/>
          </a:prstGeom>
          <a:noFill/>
          <a:ln>
            <a:noFill/>
          </a:ln>
        </p:spPr>
      </p:pic>
      <p:sp>
        <p:nvSpPr>
          <p:cNvPr id="113" name="Google Shape;113;p19"/>
          <p:cNvSpPr/>
          <p:nvPr/>
        </p:nvSpPr>
        <p:spPr>
          <a:xfrm>
            <a:off x="345725" y="3039750"/>
            <a:ext cx="4134000" cy="13431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nvSpPr>
        <p:spPr>
          <a:xfrm>
            <a:off x="396525" y="3039750"/>
            <a:ext cx="2766300" cy="11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200">
                <a:latin typeface="Amatic SC"/>
                <a:ea typeface="Amatic SC"/>
                <a:cs typeface="Amatic SC"/>
                <a:sym typeface="Amatic SC"/>
              </a:rPr>
              <a:t>Codi Sapp</a:t>
            </a:r>
            <a:endParaRPr b="1" sz="1200">
              <a:latin typeface="Amatic SC"/>
              <a:ea typeface="Amatic SC"/>
              <a:cs typeface="Amatic SC"/>
              <a:sym typeface="Amatic SC"/>
            </a:endParaRPr>
          </a:p>
          <a:p>
            <a:pPr indent="0" lvl="0" marL="0" rtl="0" algn="l">
              <a:spcBef>
                <a:spcPts val="0"/>
              </a:spcBef>
              <a:spcAft>
                <a:spcPts val="0"/>
              </a:spcAft>
              <a:buNone/>
            </a:pPr>
            <a:r>
              <a:rPr b="1" lang="de" sz="800">
                <a:latin typeface="Source Code Pro"/>
                <a:ea typeface="Source Code Pro"/>
                <a:cs typeface="Source Code Pro"/>
                <a:sym typeface="Source Code Pro"/>
              </a:rPr>
              <a:t>Developer</a:t>
            </a:r>
            <a:endParaRPr b="1" sz="800">
              <a:latin typeface="Source Code Pro"/>
              <a:ea typeface="Source Code Pro"/>
              <a:cs typeface="Source Code Pro"/>
              <a:sym typeface="Source Code Pro"/>
            </a:endParaRPr>
          </a:p>
          <a:p>
            <a:pPr indent="0" lvl="0" marL="0" rtl="0" algn="l">
              <a:spcBef>
                <a:spcPts val="0"/>
              </a:spcBef>
              <a:spcAft>
                <a:spcPts val="0"/>
              </a:spcAft>
              <a:buNone/>
            </a:pPr>
            <a:r>
              <a:rPr lang="de" sz="850">
                <a:latin typeface="Source Code Pro"/>
                <a:ea typeface="Source Code Pro"/>
                <a:cs typeface="Source Code Pro"/>
                <a:sym typeface="Source Code Pro"/>
              </a:rPr>
              <a:t>Kenntnisse in den Bereichen Coding &amp; Software/App-Design</a:t>
            </a:r>
            <a:endParaRPr sz="850">
              <a:latin typeface="Source Code Pro"/>
              <a:ea typeface="Source Code Pro"/>
              <a:cs typeface="Source Code Pro"/>
              <a:sym typeface="Source Code Pro"/>
            </a:endParaRPr>
          </a:p>
          <a:p>
            <a:pPr indent="0" lvl="0" marL="0" rtl="0" algn="l">
              <a:spcBef>
                <a:spcPts val="0"/>
              </a:spcBef>
              <a:spcAft>
                <a:spcPts val="0"/>
              </a:spcAft>
              <a:buNone/>
            </a:pPr>
            <a:r>
              <a:t/>
            </a:r>
            <a:endParaRPr b="1" sz="1250">
              <a:latin typeface="Amatic SC"/>
              <a:ea typeface="Amatic SC"/>
              <a:cs typeface="Amatic SC"/>
              <a:sym typeface="Amatic SC"/>
            </a:endParaRPr>
          </a:p>
          <a:p>
            <a:pPr indent="0" lvl="0" marL="0" rtl="0" algn="l">
              <a:spcBef>
                <a:spcPts val="0"/>
              </a:spcBef>
              <a:spcAft>
                <a:spcPts val="0"/>
              </a:spcAft>
              <a:buNone/>
            </a:pPr>
            <a:r>
              <a:t/>
            </a:r>
            <a:endParaRPr b="1" sz="1200">
              <a:latin typeface="Amatic SC"/>
              <a:ea typeface="Amatic SC"/>
              <a:cs typeface="Amatic SC"/>
              <a:sym typeface="Amatic SC"/>
            </a:endParaRPr>
          </a:p>
        </p:txBody>
      </p:sp>
      <p:sp>
        <p:nvSpPr>
          <p:cNvPr id="115" name="Google Shape;115;p19"/>
          <p:cNvSpPr/>
          <p:nvPr/>
        </p:nvSpPr>
        <p:spPr>
          <a:xfrm>
            <a:off x="4624700" y="3039750"/>
            <a:ext cx="4134000" cy="1343100"/>
          </a:xfrm>
          <a:prstGeom prst="rect">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txBox="1"/>
          <p:nvPr/>
        </p:nvSpPr>
        <p:spPr>
          <a:xfrm>
            <a:off x="4675500" y="3039750"/>
            <a:ext cx="2766300" cy="13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200">
                <a:solidFill>
                  <a:schemeClr val="lt1"/>
                </a:solidFill>
                <a:latin typeface="Amatic SC"/>
                <a:ea typeface="Amatic SC"/>
                <a:cs typeface="Amatic SC"/>
                <a:sym typeface="Amatic SC"/>
              </a:rPr>
              <a:t>Mark Book</a:t>
            </a:r>
            <a:endParaRPr b="1" sz="1200">
              <a:solidFill>
                <a:schemeClr val="lt1"/>
              </a:solidFill>
              <a:latin typeface="Amatic SC"/>
              <a:ea typeface="Amatic SC"/>
              <a:cs typeface="Amatic SC"/>
              <a:sym typeface="Amatic SC"/>
            </a:endParaRPr>
          </a:p>
          <a:p>
            <a:pPr indent="0" lvl="0" marL="0" rtl="0" algn="l">
              <a:spcBef>
                <a:spcPts val="0"/>
              </a:spcBef>
              <a:spcAft>
                <a:spcPts val="0"/>
              </a:spcAft>
              <a:buNone/>
            </a:pPr>
            <a:r>
              <a:rPr b="1" lang="de" sz="850">
                <a:solidFill>
                  <a:schemeClr val="lt1"/>
                </a:solidFill>
                <a:latin typeface="Source Code Pro"/>
                <a:ea typeface="Source Code Pro"/>
                <a:cs typeface="Source Code Pro"/>
                <a:sym typeface="Source Code Pro"/>
              </a:rPr>
              <a:t>Developer</a:t>
            </a:r>
            <a:endParaRPr b="1" sz="85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de" sz="850">
                <a:solidFill>
                  <a:schemeClr val="lt1"/>
                </a:solidFill>
                <a:latin typeface="Source Code Pro"/>
                <a:ea typeface="Source Code Pro"/>
                <a:cs typeface="Source Code Pro"/>
                <a:sym typeface="Source Code Pro"/>
              </a:rPr>
              <a:t>Kenntnisse in den Bereichen Marketing, Eventmanagement &amp; Booking, hat schon viel mit Produzenten und Künstlern zusammengearbeitet, viele Kontakte im Bereich Künstlermanagement</a:t>
            </a:r>
            <a:endParaRPr sz="85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250">
              <a:latin typeface="Amatic SC"/>
              <a:ea typeface="Amatic SC"/>
              <a:cs typeface="Amatic SC"/>
              <a:sym typeface="Amatic SC"/>
            </a:endParaRPr>
          </a:p>
        </p:txBody>
      </p:sp>
      <p:pic>
        <p:nvPicPr>
          <p:cNvPr id="117" name="Google Shape;117;p19">
            <a:hlinkClick r:id="rId6"/>
          </p:cNvPr>
          <p:cNvPicPr preferRelativeResize="0"/>
          <p:nvPr/>
        </p:nvPicPr>
        <p:blipFill rotWithShape="1">
          <a:blip r:embed="rId7">
            <a:alphaModFix/>
          </a:blip>
          <a:srcRect b="41284" l="29783" r="31094" t="7174"/>
          <a:stretch/>
        </p:blipFill>
        <p:spPr>
          <a:xfrm>
            <a:off x="7441800" y="3112450"/>
            <a:ext cx="1235000" cy="1219350"/>
          </a:xfrm>
          <a:prstGeom prst="rect">
            <a:avLst/>
          </a:prstGeom>
          <a:noFill/>
          <a:ln>
            <a:noFill/>
          </a:ln>
        </p:spPr>
      </p:pic>
      <p:pic>
        <p:nvPicPr>
          <p:cNvPr id="118" name="Google Shape;118;p19">
            <a:hlinkClick r:id="rId8"/>
          </p:cNvPr>
          <p:cNvPicPr preferRelativeResize="0"/>
          <p:nvPr/>
        </p:nvPicPr>
        <p:blipFill rotWithShape="1">
          <a:blip r:embed="rId9">
            <a:alphaModFix/>
          </a:blip>
          <a:srcRect b="44177" l="43711" r="21715" t="6829"/>
          <a:stretch/>
        </p:blipFill>
        <p:spPr>
          <a:xfrm>
            <a:off x="3125650" y="3103425"/>
            <a:ext cx="1292006" cy="1219350"/>
          </a:xfrm>
          <a:prstGeom prst="rect">
            <a:avLst/>
          </a:prstGeom>
          <a:noFill/>
          <a:ln>
            <a:noFill/>
          </a:ln>
        </p:spPr>
      </p:pic>
      <p:sp>
        <p:nvSpPr>
          <p:cNvPr id="119" name="Google Shape;119;p19"/>
          <p:cNvSpPr txBox="1"/>
          <p:nvPr/>
        </p:nvSpPr>
        <p:spPr>
          <a:xfrm>
            <a:off x="251100" y="846000"/>
            <a:ext cx="850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rgbClr val="222222"/>
                </a:solidFill>
                <a:latin typeface="Source Code Pro"/>
                <a:ea typeface="Source Code Pro"/>
                <a:cs typeface="Source Code Pro"/>
                <a:sym typeface="Source Code Pro"/>
              </a:rPr>
              <a:t>Alle Teammitglieder sind Fans von guter Live-Musik, stehen zu 100% hinter dem Produkt und haben den Anspruch, eine Software zu schaffen, die die Idee des Unternehmens bestmöglich abbilden kann</a:t>
            </a:r>
            <a:endParaRPr sz="1200">
              <a:solidFill>
                <a:srgbClr val="222222"/>
              </a:solidFill>
              <a:latin typeface="Source Code Pro"/>
              <a:ea typeface="Source Code Pro"/>
              <a:cs typeface="Source Code Pro"/>
              <a:sym typeface="Source Code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p:nvPr/>
        </p:nvSpPr>
        <p:spPr>
          <a:xfrm>
            <a:off x="345725" y="543125"/>
            <a:ext cx="4134000" cy="1343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nvSpPr>
        <p:spPr>
          <a:xfrm>
            <a:off x="396525" y="543125"/>
            <a:ext cx="27663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200">
                <a:solidFill>
                  <a:schemeClr val="lt1"/>
                </a:solidFill>
                <a:latin typeface="Amatic SC"/>
                <a:ea typeface="Amatic SC"/>
                <a:cs typeface="Amatic SC"/>
                <a:sym typeface="Amatic SC"/>
              </a:rPr>
              <a:t>Wiebke Apple</a:t>
            </a:r>
            <a:endParaRPr b="1" sz="1200">
              <a:solidFill>
                <a:schemeClr val="lt1"/>
              </a:solidFill>
              <a:latin typeface="Amatic SC"/>
              <a:ea typeface="Amatic SC"/>
              <a:cs typeface="Amatic SC"/>
              <a:sym typeface="Amatic SC"/>
            </a:endParaRPr>
          </a:p>
          <a:p>
            <a:pPr indent="0" lvl="0" marL="0" rtl="0" algn="l">
              <a:spcBef>
                <a:spcPts val="0"/>
              </a:spcBef>
              <a:spcAft>
                <a:spcPts val="0"/>
              </a:spcAft>
              <a:buNone/>
            </a:pPr>
            <a:r>
              <a:rPr b="1" lang="de" sz="850">
                <a:solidFill>
                  <a:schemeClr val="lt1"/>
                </a:solidFill>
                <a:latin typeface="Source Code Pro"/>
                <a:ea typeface="Source Code Pro"/>
                <a:cs typeface="Source Code Pro"/>
                <a:sym typeface="Source Code Pro"/>
              </a:rPr>
              <a:t>Developer</a:t>
            </a:r>
            <a:endParaRPr b="1" sz="85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de" sz="850">
                <a:solidFill>
                  <a:schemeClr val="lt1"/>
                </a:solidFill>
                <a:latin typeface="Source Code Pro"/>
                <a:ea typeface="Source Code Pro"/>
                <a:cs typeface="Source Code Pro"/>
                <a:sym typeface="Source Code Pro"/>
              </a:rPr>
              <a:t>Absoluter Spezialist im Bereich Coding, hat schon diverse Websites und Apps für andere Unternehmen geschrieben</a:t>
            </a:r>
            <a:endParaRPr sz="850">
              <a:solidFill>
                <a:schemeClr val="lt1"/>
              </a:solidFill>
              <a:latin typeface="Source Code Pro"/>
              <a:ea typeface="Source Code Pro"/>
              <a:cs typeface="Source Code Pro"/>
              <a:sym typeface="Source Code Pro"/>
            </a:endParaRPr>
          </a:p>
        </p:txBody>
      </p:sp>
      <p:sp>
        <p:nvSpPr>
          <p:cNvPr id="126" name="Google Shape;126;p20"/>
          <p:cNvSpPr/>
          <p:nvPr/>
        </p:nvSpPr>
        <p:spPr>
          <a:xfrm>
            <a:off x="4624700" y="543125"/>
            <a:ext cx="4134000" cy="13431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txBox="1"/>
          <p:nvPr/>
        </p:nvSpPr>
        <p:spPr>
          <a:xfrm>
            <a:off x="4675500" y="543125"/>
            <a:ext cx="27663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200">
                <a:latin typeface="Amatic SC"/>
                <a:ea typeface="Amatic SC"/>
                <a:cs typeface="Amatic SC"/>
                <a:sym typeface="Amatic SC"/>
              </a:rPr>
              <a:t>Desiree Intu</a:t>
            </a:r>
            <a:endParaRPr b="1" sz="1200">
              <a:latin typeface="Amatic SC"/>
              <a:ea typeface="Amatic SC"/>
              <a:cs typeface="Amatic SC"/>
              <a:sym typeface="Amatic SC"/>
            </a:endParaRPr>
          </a:p>
          <a:p>
            <a:pPr indent="0" lvl="0" marL="0" rtl="0" algn="l">
              <a:spcBef>
                <a:spcPts val="0"/>
              </a:spcBef>
              <a:spcAft>
                <a:spcPts val="0"/>
              </a:spcAft>
              <a:buNone/>
            </a:pPr>
            <a:r>
              <a:rPr b="1" lang="de" sz="850">
                <a:latin typeface="Source Code Pro"/>
                <a:ea typeface="Source Code Pro"/>
                <a:cs typeface="Source Code Pro"/>
                <a:sym typeface="Source Code Pro"/>
              </a:rPr>
              <a:t>Developer</a:t>
            </a:r>
            <a:endParaRPr b="1" sz="850">
              <a:latin typeface="Source Code Pro"/>
              <a:ea typeface="Source Code Pro"/>
              <a:cs typeface="Source Code Pro"/>
              <a:sym typeface="Source Code Pro"/>
            </a:endParaRPr>
          </a:p>
          <a:p>
            <a:pPr indent="0" lvl="0" marL="0" rtl="0" algn="l">
              <a:spcBef>
                <a:spcPts val="0"/>
              </a:spcBef>
              <a:spcAft>
                <a:spcPts val="0"/>
              </a:spcAft>
              <a:buNone/>
            </a:pPr>
            <a:r>
              <a:rPr lang="de" sz="850">
                <a:latin typeface="Source Code Pro"/>
                <a:ea typeface="Source Code Pro"/>
                <a:cs typeface="Source Code Pro"/>
                <a:sym typeface="Source Code Pro"/>
              </a:rPr>
              <a:t>Extrem gutes Gefühl für intuitives &amp; ansprechendes Design im Softwareumfeld, Kenntnisse im Bereich Coding</a:t>
            </a:r>
            <a:endParaRPr sz="850">
              <a:latin typeface="Source Code Pro"/>
              <a:ea typeface="Source Code Pro"/>
              <a:cs typeface="Source Code Pro"/>
              <a:sym typeface="Source Code Pro"/>
            </a:endParaRPr>
          </a:p>
          <a:p>
            <a:pPr indent="0" lvl="0" marL="0" rtl="0" algn="l">
              <a:spcBef>
                <a:spcPts val="0"/>
              </a:spcBef>
              <a:spcAft>
                <a:spcPts val="0"/>
              </a:spcAft>
              <a:buNone/>
            </a:pPr>
            <a:r>
              <a:t/>
            </a:r>
            <a:endParaRPr b="1" sz="850">
              <a:latin typeface="Amatic SC"/>
              <a:ea typeface="Amatic SC"/>
              <a:cs typeface="Amatic SC"/>
              <a:sym typeface="Amatic SC"/>
            </a:endParaRPr>
          </a:p>
          <a:p>
            <a:pPr indent="0" lvl="0" marL="0" rtl="0" algn="l">
              <a:spcBef>
                <a:spcPts val="0"/>
              </a:spcBef>
              <a:spcAft>
                <a:spcPts val="0"/>
              </a:spcAft>
              <a:buNone/>
            </a:pPr>
            <a:r>
              <a:t/>
            </a:r>
            <a:endParaRPr b="1" sz="850">
              <a:latin typeface="Amatic SC"/>
              <a:ea typeface="Amatic SC"/>
              <a:cs typeface="Amatic SC"/>
              <a:sym typeface="Amatic SC"/>
            </a:endParaRPr>
          </a:p>
        </p:txBody>
      </p:sp>
      <p:sp>
        <p:nvSpPr>
          <p:cNvPr id="128" name="Google Shape;128;p20"/>
          <p:cNvSpPr/>
          <p:nvPr/>
        </p:nvSpPr>
        <p:spPr>
          <a:xfrm>
            <a:off x="345725" y="1972950"/>
            <a:ext cx="4134000" cy="13431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txBox="1"/>
          <p:nvPr/>
        </p:nvSpPr>
        <p:spPr>
          <a:xfrm>
            <a:off x="396525" y="1972950"/>
            <a:ext cx="2766300" cy="11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200">
                <a:latin typeface="Amatic SC"/>
                <a:ea typeface="Amatic SC"/>
                <a:cs typeface="Amatic SC"/>
                <a:sym typeface="Amatic SC"/>
              </a:rPr>
              <a:t>Tim Markson</a:t>
            </a:r>
            <a:endParaRPr b="1" sz="1200">
              <a:latin typeface="Amatic SC"/>
              <a:ea typeface="Amatic SC"/>
              <a:cs typeface="Amatic SC"/>
              <a:sym typeface="Amatic SC"/>
            </a:endParaRPr>
          </a:p>
          <a:p>
            <a:pPr indent="0" lvl="0" marL="0" rtl="0" algn="l">
              <a:spcBef>
                <a:spcPts val="0"/>
              </a:spcBef>
              <a:spcAft>
                <a:spcPts val="0"/>
              </a:spcAft>
              <a:buNone/>
            </a:pPr>
            <a:r>
              <a:rPr b="1" lang="de" sz="850">
                <a:latin typeface="Source Code Pro"/>
                <a:ea typeface="Source Code Pro"/>
                <a:cs typeface="Source Code Pro"/>
                <a:sym typeface="Source Code Pro"/>
              </a:rPr>
              <a:t>Developer</a:t>
            </a:r>
            <a:endParaRPr b="1" sz="850">
              <a:latin typeface="Source Code Pro"/>
              <a:ea typeface="Source Code Pro"/>
              <a:cs typeface="Source Code Pro"/>
              <a:sym typeface="Source Code Pro"/>
            </a:endParaRPr>
          </a:p>
          <a:p>
            <a:pPr indent="0" lvl="0" marL="0" rtl="0" algn="l">
              <a:spcBef>
                <a:spcPts val="0"/>
              </a:spcBef>
              <a:spcAft>
                <a:spcPts val="0"/>
              </a:spcAft>
              <a:buNone/>
            </a:pPr>
            <a:r>
              <a:rPr lang="de" sz="850">
                <a:latin typeface="Source Code Pro"/>
                <a:ea typeface="Source Code Pro"/>
                <a:cs typeface="Source Code Pro"/>
                <a:sym typeface="Source Code Pro"/>
              </a:rPr>
              <a:t>Hat vorher bei Eventim gearbeitet, Vertriebs- und Marketingspezialist </a:t>
            </a:r>
            <a:endParaRPr sz="850">
              <a:latin typeface="Source Code Pro"/>
              <a:ea typeface="Source Code Pro"/>
              <a:cs typeface="Source Code Pro"/>
              <a:sym typeface="Source Code Pro"/>
            </a:endParaRPr>
          </a:p>
          <a:p>
            <a:pPr indent="0" lvl="0" marL="0" rtl="0" algn="l">
              <a:spcBef>
                <a:spcPts val="0"/>
              </a:spcBef>
              <a:spcAft>
                <a:spcPts val="0"/>
              </a:spcAft>
              <a:buNone/>
            </a:pPr>
            <a:r>
              <a:t/>
            </a:r>
            <a:endParaRPr b="1" sz="1200">
              <a:latin typeface="Amatic SC"/>
              <a:ea typeface="Amatic SC"/>
              <a:cs typeface="Amatic SC"/>
              <a:sym typeface="Amatic SC"/>
            </a:endParaRPr>
          </a:p>
          <a:p>
            <a:pPr indent="0" lvl="0" marL="0" rtl="0" algn="l">
              <a:spcBef>
                <a:spcPts val="0"/>
              </a:spcBef>
              <a:spcAft>
                <a:spcPts val="0"/>
              </a:spcAft>
              <a:buNone/>
            </a:pPr>
            <a:r>
              <a:t/>
            </a:r>
            <a:endParaRPr b="1" sz="1200">
              <a:latin typeface="Amatic SC"/>
              <a:ea typeface="Amatic SC"/>
              <a:cs typeface="Amatic SC"/>
              <a:sym typeface="Amatic SC"/>
            </a:endParaRPr>
          </a:p>
        </p:txBody>
      </p:sp>
      <p:sp>
        <p:nvSpPr>
          <p:cNvPr id="130" name="Google Shape;130;p20"/>
          <p:cNvSpPr/>
          <p:nvPr/>
        </p:nvSpPr>
        <p:spPr>
          <a:xfrm>
            <a:off x="4624700" y="1972950"/>
            <a:ext cx="4134000" cy="1343100"/>
          </a:xfrm>
          <a:prstGeom prst="rect">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txBox="1"/>
          <p:nvPr/>
        </p:nvSpPr>
        <p:spPr>
          <a:xfrm>
            <a:off x="4675500" y="1972950"/>
            <a:ext cx="2766300" cy="16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200">
                <a:solidFill>
                  <a:schemeClr val="lt1"/>
                </a:solidFill>
                <a:latin typeface="Amatic SC"/>
                <a:ea typeface="Amatic SC"/>
                <a:cs typeface="Amatic SC"/>
                <a:sym typeface="Amatic SC"/>
              </a:rPr>
              <a:t>Elektra Enthusi</a:t>
            </a:r>
            <a:endParaRPr b="1" sz="1200">
              <a:solidFill>
                <a:schemeClr val="lt1"/>
              </a:solidFill>
              <a:latin typeface="Amatic SC"/>
              <a:ea typeface="Amatic SC"/>
              <a:cs typeface="Amatic SC"/>
              <a:sym typeface="Amatic SC"/>
            </a:endParaRPr>
          </a:p>
          <a:p>
            <a:pPr indent="0" lvl="0" marL="0" rtl="0" algn="l">
              <a:spcBef>
                <a:spcPts val="0"/>
              </a:spcBef>
              <a:spcAft>
                <a:spcPts val="0"/>
              </a:spcAft>
              <a:buNone/>
            </a:pPr>
            <a:r>
              <a:rPr b="1" lang="de" sz="850">
                <a:solidFill>
                  <a:schemeClr val="lt1"/>
                </a:solidFill>
                <a:latin typeface="Source Code Pro"/>
                <a:ea typeface="Source Code Pro"/>
                <a:cs typeface="Source Code Pro"/>
                <a:sym typeface="Source Code Pro"/>
              </a:rPr>
              <a:t>Developer</a:t>
            </a:r>
            <a:endParaRPr b="1" sz="85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de" sz="850">
                <a:solidFill>
                  <a:schemeClr val="lt1"/>
                </a:solidFill>
                <a:latin typeface="Source Code Pro"/>
                <a:ea typeface="Source Code Pro"/>
                <a:cs typeface="Source Code Pro"/>
                <a:sym typeface="Source Code Pro"/>
              </a:rPr>
              <a:t>Ingenieurshintergrund &amp; Bastler, weiß alles über Elektronik und deren Integration in bestehende System, audiophiler Musikenthusiast, ebenfalls versiert mit neuen Technologien</a:t>
            </a:r>
            <a:r>
              <a:rPr lang="de" sz="1350">
                <a:solidFill>
                  <a:schemeClr val="lt1"/>
                </a:solidFill>
                <a:latin typeface="Source Code Pro"/>
                <a:ea typeface="Source Code Pro"/>
                <a:cs typeface="Source Code Pro"/>
                <a:sym typeface="Source Code Pro"/>
              </a:rPr>
              <a:t>  </a:t>
            </a:r>
            <a:endParaRPr sz="135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200">
              <a:solidFill>
                <a:schemeClr val="lt1"/>
              </a:solidFill>
              <a:latin typeface="Amatic SC"/>
              <a:ea typeface="Amatic SC"/>
              <a:cs typeface="Amatic SC"/>
              <a:sym typeface="Amatic SC"/>
            </a:endParaRPr>
          </a:p>
          <a:p>
            <a:pPr indent="0" lvl="0" marL="0" rtl="0" algn="l">
              <a:spcBef>
                <a:spcPts val="0"/>
              </a:spcBef>
              <a:spcAft>
                <a:spcPts val="0"/>
              </a:spcAft>
              <a:buNone/>
            </a:pPr>
            <a:r>
              <a:t/>
            </a:r>
            <a:endParaRPr b="1" sz="1250">
              <a:latin typeface="Amatic SC"/>
              <a:ea typeface="Amatic SC"/>
              <a:cs typeface="Amatic SC"/>
              <a:sym typeface="Amatic SC"/>
            </a:endParaRPr>
          </a:p>
        </p:txBody>
      </p:sp>
      <p:pic>
        <p:nvPicPr>
          <p:cNvPr id="132" name="Google Shape;132;p20">
            <a:hlinkClick r:id="rId3"/>
          </p:cNvPr>
          <p:cNvPicPr preferRelativeResize="0"/>
          <p:nvPr/>
        </p:nvPicPr>
        <p:blipFill rotWithShape="1">
          <a:blip r:embed="rId4">
            <a:alphaModFix/>
          </a:blip>
          <a:srcRect b="44958" l="32666" r="29296" t="0"/>
          <a:stretch/>
        </p:blipFill>
        <p:spPr>
          <a:xfrm>
            <a:off x="7394050" y="638138"/>
            <a:ext cx="1260500" cy="1214775"/>
          </a:xfrm>
          <a:prstGeom prst="rect">
            <a:avLst/>
          </a:prstGeom>
          <a:noFill/>
          <a:ln>
            <a:noFill/>
          </a:ln>
        </p:spPr>
      </p:pic>
      <p:pic>
        <p:nvPicPr>
          <p:cNvPr id="133" name="Google Shape;133;p20">
            <a:hlinkClick r:id="rId5"/>
          </p:cNvPr>
          <p:cNvPicPr preferRelativeResize="0"/>
          <p:nvPr/>
        </p:nvPicPr>
        <p:blipFill rotWithShape="1">
          <a:blip r:embed="rId6">
            <a:alphaModFix/>
          </a:blip>
          <a:srcRect b="58404" l="42943" r="25632" t="0"/>
          <a:stretch/>
        </p:blipFill>
        <p:spPr>
          <a:xfrm>
            <a:off x="3104950" y="2088873"/>
            <a:ext cx="1260500" cy="1111261"/>
          </a:xfrm>
          <a:prstGeom prst="rect">
            <a:avLst/>
          </a:prstGeom>
          <a:noFill/>
          <a:ln>
            <a:noFill/>
          </a:ln>
        </p:spPr>
      </p:pic>
      <p:pic>
        <p:nvPicPr>
          <p:cNvPr id="134" name="Google Shape;134;p20">
            <a:hlinkClick r:id="rId7"/>
          </p:cNvPr>
          <p:cNvPicPr preferRelativeResize="0"/>
          <p:nvPr/>
        </p:nvPicPr>
        <p:blipFill rotWithShape="1">
          <a:blip r:embed="rId8">
            <a:alphaModFix/>
          </a:blip>
          <a:srcRect b="42912" l="41010" r="17959" t="0"/>
          <a:stretch/>
        </p:blipFill>
        <p:spPr>
          <a:xfrm>
            <a:off x="3104950" y="630625"/>
            <a:ext cx="1260500" cy="1168108"/>
          </a:xfrm>
          <a:prstGeom prst="rect">
            <a:avLst/>
          </a:prstGeom>
          <a:noFill/>
          <a:ln>
            <a:noFill/>
          </a:ln>
        </p:spPr>
      </p:pic>
      <p:pic>
        <p:nvPicPr>
          <p:cNvPr id="135" name="Google Shape;135;p20">
            <a:hlinkClick r:id="rId9"/>
          </p:cNvPr>
          <p:cNvPicPr preferRelativeResize="0"/>
          <p:nvPr/>
        </p:nvPicPr>
        <p:blipFill rotWithShape="1">
          <a:blip r:embed="rId10">
            <a:alphaModFix/>
          </a:blip>
          <a:srcRect b="47632" l="42779" r="22321" t="3811"/>
          <a:stretch/>
        </p:blipFill>
        <p:spPr>
          <a:xfrm>
            <a:off x="7394050" y="2060450"/>
            <a:ext cx="1260500" cy="1168100"/>
          </a:xfrm>
          <a:prstGeom prst="rect">
            <a:avLst/>
          </a:prstGeom>
          <a:noFill/>
          <a:ln>
            <a:noFill/>
          </a:ln>
        </p:spPr>
      </p:pic>
      <p:sp>
        <p:nvSpPr>
          <p:cNvPr id="136" name="Google Shape;136;p20"/>
          <p:cNvSpPr/>
          <p:nvPr/>
        </p:nvSpPr>
        <p:spPr>
          <a:xfrm>
            <a:off x="2594500" y="3360475"/>
            <a:ext cx="4134000" cy="1343100"/>
          </a:xfrm>
          <a:prstGeom prst="rect">
            <a:avLst/>
          </a:prstGeom>
          <a:solidFill>
            <a:srgbClr val="222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nvSpPr>
        <p:spPr>
          <a:xfrm>
            <a:off x="2645300" y="3360475"/>
            <a:ext cx="2766300" cy="14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 sz="1200">
                <a:solidFill>
                  <a:schemeClr val="lt1"/>
                </a:solidFill>
                <a:latin typeface="Amatic SC"/>
                <a:ea typeface="Amatic SC"/>
                <a:cs typeface="Amatic SC"/>
                <a:sym typeface="Amatic SC"/>
              </a:rPr>
              <a:t>Verena Softner</a:t>
            </a:r>
            <a:endParaRPr b="1" sz="1200">
              <a:solidFill>
                <a:schemeClr val="lt1"/>
              </a:solidFill>
              <a:latin typeface="Amatic SC"/>
              <a:ea typeface="Amatic SC"/>
              <a:cs typeface="Amatic SC"/>
              <a:sym typeface="Amatic SC"/>
            </a:endParaRPr>
          </a:p>
          <a:p>
            <a:pPr indent="0" lvl="0" marL="0" rtl="0" algn="l">
              <a:spcBef>
                <a:spcPts val="0"/>
              </a:spcBef>
              <a:spcAft>
                <a:spcPts val="0"/>
              </a:spcAft>
              <a:buNone/>
            </a:pPr>
            <a:r>
              <a:rPr b="1" lang="de" sz="850">
                <a:solidFill>
                  <a:schemeClr val="lt1"/>
                </a:solidFill>
                <a:latin typeface="Source Code Pro"/>
                <a:ea typeface="Source Code Pro"/>
                <a:cs typeface="Source Code Pro"/>
                <a:sym typeface="Source Code Pro"/>
              </a:rPr>
              <a:t>Developer</a:t>
            </a:r>
            <a:endParaRPr b="1" sz="85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rPr lang="de" sz="850">
                <a:solidFill>
                  <a:schemeClr val="lt1"/>
                </a:solidFill>
                <a:latin typeface="Source Code Pro"/>
                <a:ea typeface="Source Code Pro"/>
                <a:cs typeface="Source Code Pro"/>
                <a:sym typeface="Source Code Pro"/>
              </a:rPr>
              <a:t>Kenntnisse vor allem im Software/App-Design, Spieleentwicklung und VR, sicher im Coding</a:t>
            </a:r>
            <a:endParaRPr sz="850">
              <a:solidFill>
                <a:schemeClr val="lt1"/>
              </a:solidFill>
              <a:latin typeface="Source Code Pro"/>
              <a:ea typeface="Source Code Pro"/>
              <a:cs typeface="Source Code Pro"/>
              <a:sym typeface="Source Code Pro"/>
            </a:endParaRPr>
          </a:p>
          <a:p>
            <a:pPr indent="0" lvl="0" marL="0" rtl="0" algn="l">
              <a:spcBef>
                <a:spcPts val="0"/>
              </a:spcBef>
              <a:spcAft>
                <a:spcPts val="0"/>
              </a:spcAft>
              <a:buNone/>
            </a:pPr>
            <a:r>
              <a:t/>
            </a:r>
            <a:endParaRPr b="1" sz="1200">
              <a:solidFill>
                <a:schemeClr val="lt1"/>
              </a:solidFill>
              <a:latin typeface="Amatic SC"/>
              <a:ea typeface="Amatic SC"/>
              <a:cs typeface="Amatic SC"/>
              <a:sym typeface="Amatic SC"/>
            </a:endParaRPr>
          </a:p>
          <a:p>
            <a:pPr indent="0" lvl="0" marL="0" rtl="0" algn="l">
              <a:spcBef>
                <a:spcPts val="0"/>
              </a:spcBef>
              <a:spcAft>
                <a:spcPts val="0"/>
              </a:spcAft>
              <a:buNone/>
            </a:pPr>
            <a:r>
              <a:t/>
            </a:r>
            <a:endParaRPr b="1" sz="1200">
              <a:solidFill>
                <a:schemeClr val="lt1"/>
              </a:solidFill>
              <a:latin typeface="Amatic SC"/>
              <a:ea typeface="Amatic SC"/>
              <a:cs typeface="Amatic SC"/>
              <a:sym typeface="Amatic SC"/>
            </a:endParaRPr>
          </a:p>
          <a:p>
            <a:pPr indent="0" lvl="0" marL="0" rtl="0" algn="l">
              <a:spcBef>
                <a:spcPts val="0"/>
              </a:spcBef>
              <a:spcAft>
                <a:spcPts val="0"/>
              </a:spcAft>
              <a:buNone/>
            </a:pPr>
            <a:r>
              <a:t/>
            </a:r>
            <a:endParaRPr b="1" sz="1250">
              <a:latin typeface="Amatic SC"/>
              <a:ea typeface="Amatic SC"/>
              <a:cs typeface="Amatic SC"/>
              <a:sym typeface="Amatic SC"/>
            </a:endParaRPr>
          </a:p>
        </p:txBody>
      </p:sp>
      <p:pic>
        <p:nvPicPr>
          <p:cNvPr id="138" name="Google Shape;138;p20">
            <a:hlinkClick r:id="rId11"/>
          </p:cNvPr>
          <p:cNvPicPr preferRelativeResize="0"/>
          <p:nvPr/>
        </p:nvPicPr>
        <p:blipFill rotWithShape="1">
          <a:blip r:embed="rId12">
            <a:alphaModFix/>
          </a:blip>
          <a:srcRect b="49684" l="23241" r="45699" t="5266"/>
          <a:stretch/>
        </p:blipFill>
        <p:spPr>
          <a:xfrm>
            <a:off x="5355250" y="3402775"/>
            <a:ext cx="1260500" cy="1217684"/>
          </a:xfrm>
          <a:prstGeom prst="rect">
            <a:avLst/>
          </a:prstGeom>
          <a:noFill/>
          <a:ln>
            <a:noFill/>
          </a:ln>
        </p:spPr>
      </p:pic>
      <p:sp>
        <p:nvSpPr>
          <p:cNvPr id="139" name="Google Shape;139;p20"/>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idx="12" type="sldNum"/>
          </p:nvPr>
        </p:nvSpPr>
        <p:spPr>
          <a:xfrm>
            <a:off x="8530100" y="4816199"/>
            <a:ext cx="548700" cy="327300"/>
          </a:xfrm>
          <a:prstGeom prst="rect">
            <a:avLst/>
          </a:prstGeom>
        </p:spPr>
        <p:txBody>
          <a:bodyPr anchorCtr="0" anchor="ctr" bIns="91425" lIns="91425" spcFirstLastPara="1" rIns="91425" wrap="square" tIns="91425">
            <a:normAutofit fontScale="92500" lnSpcReduction="20000"/>
          </a:bodyPr>
          <a:lstStyle/>
          <a:p>
            <a:pPr indent="0" lvl="0" marL="0" rtl="0" algn="r">
              <a:spcBef>
                <a:spcPts val="0"/>
              </a:spcBef>
              <a:spcAft>
                <a:spcPts val="0"/>
              </a:spcAft>
              <a:buNone/>
            </a:pPr>
            <a:fld id="{00000000-1234-1234-1234-123412341234}" type="slidenum">
              <a:rPr lang="de"/>
              <a:t>‹#›</a:t>
            </a:fld>
            <a:endParaRPr/>
          </a:p>
        </p:txBody>
      </p:sp>
      <p:pic>
        <p:nvPicPr>
          <p:cNvPr id="145" name="Google Shape;145;p21"/>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